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60"/>
  </p:notesMasterIdLst>
  <p:handoutMasterIdLst>
    <p:handoutMasterId r:id="rId61"/>
  </p:handoutMasterIdLst>
  <p:sldIdLst>
    <p:sldId id="975" r:id="rId2"/>
    <p:sldId id="1164" r:id="rId3"/>
    <p:sldId id="1079" r:id="rId4"/>
    <p:sldId id="1157" r:id="rId5"/>
    <p:sldId id="1370" r:id="rId6"/>
    <p:sldId id="1304" r:id="rId7"/>
    <p:sldId id="1375" r:id="rId8"/>
    <p:sldId id="1376" r:id="rId9"/>
    <p:sldId id="1377" r:id="rId10"/>
    <p:sldId id="1355" r:id="rId11"/>
    <p:sldId id="1343" r:id="rId12"/>
    <p:sldId id="1298" r:id="rId13"/>
    <p:sldId id="1300" r:id="rId14"/>
    <p:sldId id="1303" r:id="rId15"/>
    <p:sldId id="1156" r:id="rId16"/>
    <p:sldId id="1357" r:id="rId17"/>
    <p:sldId id="1378" r:id="rId18"/>
    <p:sldId id="1344" r:id="rId19"/>
    <p:sldId id="1336" r:id="rId20"/>
    <p:sldId id="1358" r:id="rId21"/>
    <p:sldId id="1230" r:id="rId22"/>
    <p:sldId id="1147" r:id="rId23"/>
    <p:sldId id="1211" r:id="rId24"/>
    <p:sldId id="1322" r:id="rId25"/>
    <p:sldId id="1323" r:id="rId26"/>
    <p:sldId id="1310" r:id="rId27"/>
    <p:sldId id="1359" r:id="rId28"/>
    <p:sldId id="1338" r:id="rId29"/>
    <p:sldId id="1380" r:id="rId30"/>
    <p:sldId id="1387" r:id="rId31"/>
    <p:sldId id="1381" r:id="rId32"/>
    <p:sldId id="1382" r:id="rId33"/>
    <p:sldId id="1206" r:id="rId34"/>
    <p:sldId id="1314" r:id="rId35"/>
    <p:sldId id="1354" r:id="rId36"/>
    <p:sldId id="1353" r:id="rId37"/>
    <p:sldId id="1125" r:id="rId38"/>
    <p:sldId id="1361" r:id="rId39"/>
    <p:sldId id="1362" r:id="rId40"/>
    <p:sldId id="1363" r:id="rId41"/>
    <p:sldId id="1325" r:id="rId42"/>
    <p:sldId id="1335" r:id="rId43"/>
    <p:sldId id="1327" r:id="rId44"/>
    <p:sldId id="1364" r:id="rId45"/>
    <p:sldId id="1329" r:id="rId46"/>
    <p:sldId id="1328" r:id="rId47"/>
    <p:sldId id="1348" r:id="rId48"/>
    <p:sldId id="1331" r:id="rId49"/>
    <p:sldId id="1333" r:id="rId50"/>
    <p:sldId id="1334" r:id="rId51"/>
    <p:sldId id="1366" r:id="rId52"/>
    <p:sldId id="1368" r:id="rId53"/>
    <p:sldId id="1369" r:id="rId54"/>
    <p:sldId id="1386" r:id="rId55"/>
    <p:sldId id="1385" r:id="rId56"/>
    <p:sldId id="1384" r:id="rId57"/>
    <p:sldId id="1356" r:id="rId58"/>
    <p:sldId id="1365" r:id="rId59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F40"/>
    <a:srgbClr val="2540C4"/>
    <a:srgbClr val="FFF9D9"/>
    <a:srgbClr val="FFEAB7"/>
    <a:srgbClr val="006138"/>
    <a:srgbClr val="0048B7"/>
    <a:srgbClr val="990033"/>
    <a:srgbClr val="009051"/>
    <a:srgbClr val="FFE4B4"/>
    <a:srgbClr val="FFF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94" autoAdjust="0"/>
    <p:restoredTop sz="90399" autoAdjust="0"/>
  </p:normalViewPr>
  <p:slideViewPr>
    <p:cSldViewPr snapToGrid="0" snapToObjects="1">
      <p:cViewPr varScale="1">
        <p:scale>
          <a:sx n="108" d="100"/>
          <a:sy n="108" d="100"/>
        </p:scale>
        <p:origin x="200" y="48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320" y="200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12/30/24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12/30/24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8D2793-9C5C-A11F-5894-3D7E6931F1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D710FA9-A5A4-9B59-878F-5DB3589C8EA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2EAFF75-C245-821E-0FF4-72B8FE9906F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AEF5DF9-CDB4-8513-B149-E964696A14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6870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000443-A649-CE92-DBE8-214910D07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CC433E7-1B9E-D68B-2F64-921C55D9ED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1994D3-7FEE-30B5-EE96-253D8C862C3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82F4769-7BE4-1758-CA1B-CA1D949A7E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84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6784-93A0-BC57-1067-C83FB50116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C5E3595-6801-0320-1E01-D03B28A127C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ADA7BC3-FAF1-027F-16CC-5F48205214D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5483CA0-D526-59DF-9D9F-2CA3ABB8BE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1562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D058A-5801-F165-7423-479ACF9ABC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AB71ADA-1A40-4AB2-21FD-9350CCB0C0E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53CFB1C-46C3-B583-52FE-C102DB7BB0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D856B34-FA1C-2898-F6F6-A9CE3F7253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364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7E2B77-0EB7-B5EC-6D26-38C16D7F7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E6091E9-4504-7BB1-6E9E-CE8309EE141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EF43376-1634-65E0-9727-607043115FF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F14F387-A2E1-6D64-E987-2D039AB146E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0777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94204-FBEA-D241-5AFE-235E081440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6DF63AB-044F-0DF5-3464-FEF9A3AEFD8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48E369F-7B0E-D406-9874-46C310700A4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2D277AC-AEEF-92E7-00B5-264B1F5E36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4167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763BE9-62F8-E149-5878-F48C5C7354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4CE9508-57EA-9EEE-2C31-7F6F8F6AA8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334D2D-CC2B-9D72-1E5B-A483D52BC63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33CA9E4-E748-9687-A959-FEF9138D2B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14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71E46-87A8-E383-42DE-E5748372E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4FE5BBC-3F6F-E70D-8CEE-047C6906E8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CCE9104-4E60-7CDA-0C26-69FB1839611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BC23BBF-F04D-52F6-3328-D2B5CF743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80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7D1D9-F8C3-9867-BDC6-61856BE0C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DADFE44-4088-C8F5-62B0-52D389BC3B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E127BBB-D2A6-2E83-CCA3-6ADDAE0AA58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BD7DA9C-8B3C-63E6-723C-192A4092E1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80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340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041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8734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927D9-BB6D-58CE-7299-0D425A152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4CFA491-8E98-6522-551C-C781A0D964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3DBCF75-D208-3BEA-28E5-18549D8F92B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38A7EF3-5181-1F1D-84EC-3210F15FB58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623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49F06-DBE1-C7ED-9507-4256BF4AE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2F51F28-0123-9780-B7E8-AD73216A13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10859E9-43D4-408C-2C89-C75CE7EC09E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FE256EA-04CB-0EEF-8A51-C990081789F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19173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0DCB7-F1DF-519E-5387-6EF7E399B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D8912C5-69CD-C09A-DFEB-A9A4488725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9E018C2-7D76-005D-F213-C4F4DCB5CCC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E18B2B5-72D7-037F-B0C6-FCB1AB44C4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861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C8286-03F4-8643-518D-7424B40E6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2D8E607-7886-5B08-0C35-3DA346F3A20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C166BEC-3684-1E97-8F37-9F885FFBD80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7863453-BFE0-405B-ADB6-B6DF4DDB2E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7351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533B84-F75B-A63B-C610-6ACDEF868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6AACE78-FED1-EA55-7EB8-586A3893E9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3BA2F52-C539-AED5-40CA-F35C8962302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ACFFBE8-E539-D5CB-72D8-FAED181939C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409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18491-5D0A-DCAE-07B5-59CCE96A29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FBE5102-7CD1-0256-017D-C191E20277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5E5708D-C03E-2246-FD2D-72C6318BFF3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A8312E9-DA74-7113-B189-56FF646FE5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27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F2D1E-ED0A-9E9A-2020-1F11642DA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A2C757C-1104-49E1-F034-3FD603D1B1D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BBC230E-5475-9306-57E4-EFF7559E7F3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C535A95-7519-3511-9DC8-1905D152618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7608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C8B2EB-A559-E73A-399D-654924ECE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2E6E8B3-EB35-8D54-B9F0-9F86CA45C66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E70EB41-1EEE-1522-2496-6D6D6D56FA5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E4332C6-5C0B-E9F9-AE85-00B0806A255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312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C84C8-E219-5E99-CA44-D81E8AB2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D3B43D4-A3CF-D0C3-169C-84F455D7FE7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ADD4FAA-45FA-D7F8-0AA9-528E01E7BAAD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BD4F2F4-2F4F-F688-6DE0-872D4B9EE75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24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831BC-D437-06E4-A7A5-6453204DB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6E193BD-F7C4-A1A4-F6ED-DDD666C0046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000DC2E-5D0C-DD6F-FFC1-000D6D9CC28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ABC5E09-C169-18DE-8DEF-C52BA27ED0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34291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2923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302FCB-9A19-4953-9863-A05F2F31B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3D9DAFC-5F25-3238-9497-09C98611E3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AED562B-0E4D-004E-C6B4-B74A39EF100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45DDB9-9DB0-4130-2D70-596311B17A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092424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6B434-A3E2-CF81-D90D-7A1A7574F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700B7F-2136-4099-D49B-D148F781A7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7697EB-C8D9-D176-AE0E-243B85ED0B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56F192-8B22-A1CB-8D76-97FCB895B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8200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639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B461A-9C8A-EAF8-69CA-A3C3CB2A1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A57DD61-3D01-D36B-3F27-6079910A7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6313BFB-A463-9018-FF47-FC771FE2A6B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565B2D9-12B2-C720-66C9-D33F73FC9B4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37724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19F84-FAB8-8840-BCA7-D93E3C29A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DDCF3D2-C91B-0F29-4F57-9CE7A7AE8B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E7B626-7375-77DD-E000-8CE72666E2F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321BBA1-B880-D248-E1D7-6B6BCDC16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0597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17A67-91B9-8481-04DD-AD7B8A1E9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E6C26DD-B12A-C4CA-D09B-D31B9AE9D2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A3AE192-D587-9533-F3B5-6356A5F33E7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4C25871-BF5D-DEE5-A730-4014483AE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0374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BA995E-3BC6-E684-8C40-6615879954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FB914B7-72C1-B84E-45E7-0D8E1A704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ABD2FF0-0F28-553B-5972-8F9A78C21EC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3F8650E-2B83-61D8-D1F0-0585401979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4861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34CD07-5908-390E-C437-00BD59F35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AFD44A9-8F91-5DEA-E0E4-573C800F745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8ACCE27-7C2F-E13C-B6EB-C0B4CDC173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D6E04E3-E4B4-FD41-29B5-C51A1659B5E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17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46CE6-E287-55C3-43F7-66DDC2D24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1674A3C-5434-4BB9-DC11-1AD3456E30D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48DA02A-37E4-BC1F-C99B-D05B5D8A9ED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AFC066-C9A2-6DCD-BE95-9B8C322F53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592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62F74-82DA-F054-09E7-C678BCCB5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84C00A8-03A5-A6AA-7A2D-478D25DDD4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CB8CFDC-7293-1748-BC12-95A1BC9EA5B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0257B31-E894-0CEE-14AA-42EC4F7C21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53977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C253-EA41-0CD6-2A84-E0A0BF637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9277920-78A1-7777-A54F-6A20402D91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C603A24-A72D-2D4F-BF05-304AD0B5A7F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4C90D8C-802C-22A1-4699-5D19662A2E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7836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CAAAB-80A3-0264-440B-4DC0D8B297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D551863-8304-7FEC-E1EA-D70B573891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E5A40C8-FCBE-A716-8EEC-2D694D4202E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3BB0232-4BCD-F9FB-3B43-133935C8AB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272524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BF3A8B-640D-21B9-0169-3880C2045F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E609529-6EF8-0566-DE36-B8B18B903F3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64878F2-9DFD-9E57-76DF-98523274945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8A9047B-691B-E873-355B-DC8ECD9DD3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73139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EF863-C6D1-9EFE-569E-ED5D22B8F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019E60A-9E9A-2730-8204-A493CDB386E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921C3E3-8547-C42E-F1EA-039AF500BE7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7215258-0877-FB56-6A65-B5F4DCED48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0370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E0708-52C7-41DC-177B-A9D1F8292F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1D22C06-8D0E-62FB-C2F0-F60BAD43F83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C5A3AEC-5C80-B7E8-6C46-3BEB888C038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0CCDB28-057C-BB1D-7BE9-3558CFE8F7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177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2B745-0EF6-E4AD-77D9-5D17EC387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8AC3A71-5866-66C3-7624-669D9E7F362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57DB4AB-DA94-C3A2-C1C2-1CFDEC44A1E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7DC8138-F899-4F17-22EE-D04FDF2BF1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36534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3EC4F-F076-AECD-AB22-ADC2501E44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8ACAF94-A6E7-AD8A-CA9C-B0B37589FB6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21060AD-F304-CE20-F236-BDC61C3F21A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684D91A-EC8A-D6A6-C9EA-13220B1E7D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9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47480-C547-3690-5054-262BC2A61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990C5C-01C5-64F7-E0ED-8B8C668FA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0F0E20-EC2D-084C-C778-41474CD0B6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92C8A-FA60-C9AF-6D45-F8C9AEF9E9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250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A6A8BC-7236-39BB-91DF-3B326FF07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EDBF0BA-8220-15FC-E215-C0FA8B6EA3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D9A804C-AFA2-7975-5D50-797B33C53AD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65407B0-DBC9-FC5C-EB8B-DA4457BEED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6110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F3BC3-1D8C-6FE7-4BFE-4DE4758AA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4D13486-06DF-B5D4-A3DA-8C0C2E0C034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F35FB33-9965-434A-5A4D-21311F5F5C3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AC1121E-5183-53ED-9AF4-A161024001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4994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C2DC-4E57-C880-356E-FBB44E736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2C645B9-0A7D-3306-0C73-143D25037C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E7E7110-775B-96E7-719C-D334C116384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D5E264B-452B-A181-C8E1-F90B8B7049D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45051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40C53-BAE3-2474-1F56-D3468F2D9D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A059204-F7C5-244E-9675-28C106640F3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B3A23F3-5810-DF42-59D5-7677B9C0702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4DD9002-5CFB-7DF9-0AA8-0AF6C97DA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29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271750-F467-4431-E881-99105802C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5542784-207D-84C7-60D1-6016319888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B552E4C-4D20-53E8-830A-DBBBF32516B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E0168EF-848B-78BF-3551-1BDDA7A5A9E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9455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60C75-3FA1-EF8B-0481-C2E2CA9B85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2329CAC-A3D1-83F5-BDB3-8EF53FFDB1A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725BD2F-008B-BD5E-4DD1-57CC1AC6CEF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DA0404A-11D8-7E23-E8AB-078D857544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4332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3AD2F-FE90-4703-01EB-C576EA202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81EB92A-87E0-D255-85F2-E077A0FDB2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25CD1DB-DE8A-4B44-D5B0-EA085C73D65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0D173E4-9567-CB30-2FA3-3D580A2474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07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61BF80-61F8-866E-4A8B-E4BFD8E44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073FE0A-8F80-708A-B913-2DE9DD13C3F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8F028AE-4DD7-7F75-B193-69BF341FC0D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4CE96B1-7656-D688-87A6-956F920A54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072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CAF195-9AC2-3998-9374-C4C0281EC2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43BC2B8-A67C-B4D5-7B2D-3115851243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003241A-BBD1-F07C-49C2-CA753B2C31E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FD4CC63-65B7-33DB-FF07-FDDBE4E625E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7594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DD59B-FB13-2C95-DE8C-015F31A49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CF5584B-3051-A8C8-E907-16AD79B6714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6D9036A-0F05-B743-BE97-7D878BDAFB2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60599C3-53F4-72A7-2300-AA2CCED420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351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ABE0E8-76C9-5B16-112E-98FB26BA8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1A0BC20-E340-0D51-40F6-0AE698DA0A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F611D05-E85E-504F-8370-7952F6C9F37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0DDCB22-7654-2E3C-B2C5-0A6535F91A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854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E50D6A-C1D4-E1AF-5F76-C49A248A2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C074360-6F62-4F4E-5C29-768E6238FB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A74FEE3-E507-DEC2-2596-BBB97DA233B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B4E3B92-D7F7-2A9C-2C58-23BA04062DD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914400"/>
            <a:ext cx="797234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A77004C5-0A8C-01CD-215F-9C0D09C8B2A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9-1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+mn-lt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tif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44167" y="1874807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9-1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99819" y="2403200"/>
            <a:ext cx="6034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II</a:t>
            </a:r>
          </a:p>
        </p:txBody>
      </p:sp>
      <p:pic>
        <p:nvPicPr>
          <p:cNvPr id="6" name="Picture 7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344184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5C900945-7672-A2F7-9A54-217FE8D9A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41799522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90EB4-46D3-7D1A-93CC-3F74C12EAB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E8B215-6E98-F5CB-D796-F98850DFA1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1DF7C22-ED9F-5E46-5500-109A6FF460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new objects</a:t>
            </a:r>
            <a:endParaRPr kumimoji="0" lang="en-US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FF6B7154-1E68-B5A4-1C1E-4BDC87F641E2}"/>
              </a:ext>
            </a:extLst>
          </p:cNvPr>
          <p:cNvSpPr/>
          <p:nvPr/>
        </p:nvSpPr>
        <p:spPr bwMode="auto">
          <a:xfrm>
            <a:off x="403532" y="1543043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DAE85802-2D9B-CEB2-4EEE-74E15845B23E}"/>
              </a:ext>
            </a:extLst>
          </p:cNvPr>
          <p:cNvSpPr/>
          <p:nvPr/>
        </p:nvSpPr>
        <p:spPr bwMode="auto">
          <a:xfrm>
            <a:off x="417922" y="2029980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CAC7F3-22A9-E63F-A6C1-003D3AF476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67BC22D-4C37-3478-0EF8-54911D63A814}"/>
              </a:ext>
            </a:extLst>
          </p:cNvPr>
          <p:cNvSpPr/>
          <p:nvPr/>
        </p:nvSpPr>
        <p:spPr>
          <a:xfrm>
            <a:off x="5675971" y="1314514"/>
            <a:ext cx="3546950" cy="370069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Constructing new objects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48B7"/>
                </a:solidFill>
                <a:latin typeface="Times New Roman"/>
                <a:cs typeface="Times New Roman"/>
              </a:rPr>
              <a:t>(client view)</a:t>
            </a:r>
            <a:endParaRPr lang="en-US" dirty="0">
              <a:solidFill>
                <a:srgbClr val="0048B7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2599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ABC5B-F253-5BE1-B8EF-F8BACAAF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3A026D7-335B-9DBA-7F0E-3D922A28EC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5AF23B3-87B2-6F85-E615-224AE0E6CD4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Constructing new objects</a:t>
            </a:r>
            <a:endParaRPr kumimoji="0"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E010DC10-721C-7D5B-2D9D-C837E2C7CC29}"/>
              </a:ext>
            </a:extLst>
          </p:cNvPr>
          <p:cNvSpPr/>
          <p:nvPr/>
        </p:nvSpPr>
        <p:spPr>
          <a:xfrm>
            <a:off x="5675971" y="1314514"/>
            <a:ext cx="3546950" cy="3700696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Constructing new objects</a:t>
            </a:r>
            <a:b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48B7"/>
                </a:solidFill>
                <a:latin typeface="Times New Roman"/>
                <a:cs typeface="Times New Roman"/>
              </a:rPr>
              <a:t>(client view)</a:t>
            </a:r>
            <a:endParaRPr lang="en-US" dirty="0">
              <a:solidFill>
                <a:srgbClr val="0048B7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Foo(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 declares a new variable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b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type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The result is an object variable, designed to refer to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en-US" sz="1200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2.</a:t>
            </a:r>
            <a:r>
              <a:rPr lang="en-US" sz="1200" dirty="0">
                <a:solidFill>
                  <a:srgbClr val="931968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calls a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constructor,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creates a new object of type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When the constructor terminates,</a:t>
            </a:r>
            <a:b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returns the address of the new object;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ends up referring to the new object.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DEDAAB52-815C-913E-C728-0F5183A85374}"/>
              </a:ext>
            </a:extLst>
          </p:cNvPr>
          <p:cNvSpPr/>
          <p:nvPr/>
        </p:nvSpPr>
        <p:spPr bwMode="auto">
          <a:xfrm>
            <a:off x="403532" y="1543043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66AF03E7-75B9-F35A-29B2-F9EB5D00A3B2}"/>
              </a:ext>
            </a:extLst>
          </p:cNvPr>
          <p:cNvSpPr/>
          <p:nvPr/>
        </p:nvSpPr>
        <p:spPr bwMode="auto">
          <a:xfrm>
            <a:off x="417922" y="2029980"/>
            <a:ext cx="5554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806427-83D6-B5F6-E457-57B6846EF3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495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0BCA70-0BFD-8DAC-84A7-F9F179895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E538CDE0-E862-0AD0-9201-D13721946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1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owner, double balance) {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id to the running id number, and then increments it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this.id = nextAccountId++;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fields of the newly created object to the given arguments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this.owner = owner;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this.balance = balance;</a:t>
            </a:r>
          </a:p>
          <a:p>
            <a:pPr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     } 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cs typeface="Consolas"/>
              </a:rPr>
              <a:t>this.id = nextAccountId++;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endParaRPr lang="en-US" sz="1100" dirty="0">
              <a:solidFill>
                <a:srgbClr val="0066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173DA36-B6ED-FD90-F29F-527CFE2B08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Constructors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C03973C0-16F3-ECD6-25F0-F297D99A2803}"/>
              </a:ext>
            </a:extLst>
          </p:cNvPr>
          <p:cNvSpPr/>
          <p:nvPr/>
        </p:nvSpPr>
        <p:spPr>
          <a:xfrm>
            <a:off x="5727547" y="1540259"/>
            <a:ext cx="3516814" cy="2233647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Constructors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Special methods, used for:</a:t>
            </a:r>
          </a:p>
          <a:p>
            <a:pPr marL="187325" lvl="1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Creating new objects</a:t>
            </a:r>
          </a:p>
          <a:p>
            <a:pPr marL="187325" lvl="1" indent="-187325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Initializing the newly created object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The constructor’s name = class name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Constructors are often overloaded.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B4B5E29-2BB8-0F41-34A7-154E9C085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A30471A-9449-83D6-DBDA-B7883138FDDC}"/>
              </a:ext>
            </a:extLst>
          </p:cNvPr>
          <p:cNvSpPr/>
          <p:nvPr/>
        </p:nvSpPr>
        <p:spPr bwMode="auto">
          <a:xfrm>
            <a:off x="485291" y="2849137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1861D28-2397-1054-12C0-A1CFDF432813}"/>
              </a:ext>
            </a:extLst>
          </p:cNvPr>
          <p:cNvSpPr/>
          <p:nvPr/>
        </p:nvSpPr>
        <p:spPr bwMode="auto">
          <a:xfrm>
            <a:off x="485292" y="43003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726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2E00B-7553-9E9A-2CC4-D33F0573F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E9C0011-AADF-6FCD-22FA-4B287EEF7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1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owner, double balance) {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id to the running id number, and then increments it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.id = nextAccountId++;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fields of the newly created object to the given arguments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.owner = owner;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.balance = balance;</a:t>
            </a:r>
          </a:p>
          <a:p>
            <a:pPr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     } 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.id = nextAccountId++;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66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8CC85E71-F064-CDA5-72E0-857A659638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The current object </a:t>
            </a:r>
            <a:r>
              <a:rPr kumimoji="0" lang="en-US" sz="1600" dirty="0"/>
              <a:t>(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kumimoji="0" lang="en-US" sz="1600" dirty="0"/>
              <a:t>)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60E1728-19D5-8B28-E079-08BC64C288ED}"/>
              </a:ext>
            </a:extLst>
          </p:cNvPr>
          <p:cNvSpPr/>
          <p:nvPr/>
        </p:nvSpPr>
        <p:spPr>
          <a:xfrm>
            <a:off x="5675971" y="660738"/>
            <a:ext cx="3680175" cy="346183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The current object</a:t>
            </a:r>
            <a:endParaRPr lang="en-US" sz="12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a local variable that holds the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address of the current object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this.fieldName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Accessing a field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of the current object</a:t>
            </a:r>
          </a:p>
          <a:p>
            <a:pPr>
              <a:spcBef>
                <a:spcPts val="1200"/>
              </a:spcBef>
            </a:pPr>
            <a:r>
              <a:rPr lang="en-US" i="1" dirty="0">
                <a:solidFill>
                  <a:srgbClr val="000000"/>
                </a:solidFill>
                <a:latin typeface="Times New Roman"/>
                <a:cs typeface="Times New Roman"/>
              </a:rPr>
              <a:t>In the context of constructors:</a:t>
            </a:r>
          </a:p>
          <a:p>
            <a:pPr marL="171450" indent="-171450">
              <a:spcBef>
                <a:spcPts val="3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refers to the object that the constructor constructed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When a constructor terminates,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it does an implicit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  <a:p>
            <a:pPr marL="184150" indent="-1841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Client view: The constructor call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200" dirty="0">
                <a:solidFill>
                  <a:srgbClr val="9900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is replaced with the address of the new object.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F75ABD-06F7-277A-60EF-E70B61110D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34" y="4855724"/>
            <a:ext cx="4412132" cy="116930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BankAccount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100" dirty="0">
                <a:latin typeface="Consolas"/>
                <a:ea typeface="Monaco"/>
                <a:cs typeface="Consolas"/>
              </a:rPr>
              <a:t>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090486D-22B2-B6BD-6007-88165DD7B184}"/>
              </a:ext>
            </a:extLst>
          </p:cNvPr>
          <p:cNvSpPr/>
          <p:nvPr/>
        </p:nvSpPr>
        <p:spPr bwMode="auto">
          <a:xfrm>
            <a:off x="485292" y="430036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910177DF-F816-1CED-9F4E-D9ADEEF3D02D}"/>
              </a:ext>
            </a:extLst>
          </p:cNvPr>
          <p:cNvSpPr/>
          <p:nvPr/>
        </p:nvSpPr>
        <p:spPr bwMode="auto">
          <a:xfrm>
            <a:off x="485291" y="2849137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829745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E0374E-ACF2-2F8C-4094-5CFEF2752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34B2582-B5EA-8651-21D7-3FA16E2F5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7"/>
            <a:ext cx="5085985" cy="57958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pPr>
              <a:lnSpc>
                <a:spcPts val="135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public </a:t>
            </a:r>
            <a:r>
              <a:rPr lang="en-US" sz="1100" b="1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sz="1100" b="0" dirty="0"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(String owner, double balance) {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id to the running id number, and then increments it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this.id = </a:t>
            </a: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generateId</a:t>
            </a:r>
            <a:r>
              <a:rPr lang="en-US" sz="1100" dirty="0">
                <a:latin typeface="Consolas"/>
                <a:cs typeface="Consolas"/>
              </a:rPr>
              <a:t>();</a:t>
            </a:r>
          </a:p>
          <a:p>
            <a:pPr marL="319088" indent="309563">
              <a:lnSpc>
                <a:spcPts val="1350"/>
              </a:lnSpc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Sets the fields of the newly created object to the given arguments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b="1" dirty="0"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.owner = owner;</a:t>
            </a:r>
          </a:p>
          <a:p>
            <a:pPr marL="319088" indent="309563">
              <a:lnSpc>
                <a:spcPts val="1350"/>
              </a:lnSpc>
            </a:pPr>
            <a:r>
              <a:rPr lang="en-US" sz="1100" b="1" dirty="0"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.balance = balance;</a:t>
            </a:r>
          </a:p>
          <a:p>
            <a:pPr>
              <a:lnSpc>
                <a:spcPts val="1350"/>
              </a:lnSpc>
            </a:pPr>
            <a:r>
              <a:rPr lang="en-US" sz="1100" dirty="0">
                <a:latin typeface="Consolas"/>
                <a:cs typeface="Consolas"/>
              </a:rPr>
              <a:t>     } 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zero balance. */</a:t>
            </a:r>
          </a:p>
          <a:p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cs typeface="Consolas"/>
              </a:rPr>
              <a:t>.id = </a:t>
            </a:r>
            <a:r>
              <a:rPr lang="en-US" sz="1100" b="1" dirty="0">
                <a:solidFill>
                  <a:srgbClr val="C00000"/>
                </a:solidFill>
                <a:latin typeface="Consolas"/>
                <a:cs typeface="Consolas"/>
              </a:rPr>
              <a:t>generateId</a:t>
            </a:r>
            <a:r>
              <a:rPr lang="en-US" sz="1100" dirty="0">
                <a:latin typeface="Consolas"/>
                <a:cs typeface="Consolas"/>
              </a:rPr>
              <a:t>();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b="1" dirty="0">
                <a:latin typeface="Consolas"/>
                <a:cs typeface="Consolas"/>
              </a:rPr>
              <a:t>this</a:t>
            </a:r>
            <a:r>
              <a:rPr lang="en-US" sz="1100" dirty="0">
                <a:latin typeface="Consolas"/>
                <a:ea typeface="Consolas"/>
                <a:cs typeface="Consolas"/>
              </a:rPr>
              <a:t>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Generates an account id. Used by the class constructors</a:t>
            </a: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.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</a:t>
            </a:r>
            <a:r>
              <a:rPr lang="en-US" sz="1100" b="1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generateId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nextAccountId++;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212743B-511D-0944-B8C5-D74D636A8FA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rtl="1"/>
            <a:r>
              <a:rPr kumimoji="0" lang="en-US" dirty="0"/>
              <a:t>Static methods</a:t>
            </a:r>
            <a:endParaRPr kumimoji="0" lang="en-US" sz="14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9F879D8-E64D-6AD4-BBC7-89647C651EEB}"/>
              </a:ext>
            </a:extLst>
          </p:cNvPr>
          <p:cNvSpPr/>
          <p:nvPr/>
        </p:nvSpPr>
        <p:spPr>
          <a:xfrm>
            <a:off x="5802966" y="1410673"/>
            <a:ext cx="3226079" cy="1510947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Static / helper methods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Methods that help other methods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Not associated with any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particular object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Some classes use static methods,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some don’t.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B53BD0F5-83E5-4358-7E4C-2EA48E287F24}"/>
              </a:ext>
            </a:extLst>
          </p:cNvPr>
          <p:cNvSpPr/>
          <p:nvPr/>
        </p:nvSpPr>
        <p:spPr>
          <a:xfrm>
            <a:off x="5802966" y="3429000"/>
            <a:ext cx="3341034" cy="220535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In Java: All methods, by default, are non-static</a:t>
            </a:r>
            <a:endParaRPr lang="en-US" sz="1600" u="sng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Methods are designed to operate on the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current object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If you want to create a method that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does not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operate on the current object, you must declare it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  <p:cxnSp>
        <p:nvCxnSpPr>
          <p:cNvPr id="8" name="AutoShape 8">
            <a:extLst>
              <a:ext uri="{FF2B5EF4-FFF2-40B4-BE49-F238E27FC236}">
                <a16:creationId xmlns:a16="http://schemas.microsoft.com/office/drawing/2014/main" id="{ADB4C79C-128B-EEBE-1948-4400B0FED08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232164" y="3383811"/>
            <a:ext cx="651280" cy="287744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AD43E0E8-ABA0-AD5C-C0FC-06B379C28F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2164" y="3671554"/>
            <a:ext cx="2306499" cy="1268746"/>
          </a:xfrm>
          <a:prstGeom prst="rect">
            <a:avLst/>
          </a:prstGeom>
          <a:solidFill>
            <a:srgbClr val="FFF9D9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44000" tIns="0" rIns="0" bIns="0" anchor="ctr" anchorCtr="0"/>
          <a:lstStyle/>
          <a:p>
            <a:pPr>
              <a:spcBef>
                <a:spcPts val="800"/>
              </a:spcBef>
            </a:pPr>
            <a:r>
              <a:rPr lang="en-US" sz="14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constructor implementation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(example</a:t>
            </a:r>
            <a:b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using a static method):</a:t>
            </a:r>
          </a:p>
          <a:p>
            <a:pPr>
              <a:spcBef>
                <a:spcPts val="8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Uses a helper method for generating new account IDs.</a:t>
            </a:r>
            <a:endParaRPr lang="en-US" sz="1400" dirty="0">
              <a:latin typeface="Consolas"/>
              <a:ea typeface="Consolas"/>
              <a:cs typeface="Consolas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E3F26A1F-AAF5-A4A8-0BEF-50CF23405B0C}"/>
              </a:ext>
            </a:extLst>
          </p:cNvPr>
          <p:cNvSpPr/>
          <p:nvPr/>
        </p:nvSpPr>
        <p:spPr bwMode="auto">
          <a:xfrm>
            <a:off x="462991" y="550704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3" name="AutoShape 8">
            <a:extLst>
              <a:ext uri="{FF2B5EF4-FFF2-40B4-BE49-F238E27FC236}">
                <a16:creationId xmlns:a16="http://schemas.microsoft.com/office/drawing/2014/main" id="{46C96CFA-D40B-4863-D005-60D000A497B5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32164" y="4939378"/>
            <a:ext cx="373175" cy="344561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74277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A5EE1-F205-C301-3E03-2AD0072F9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662213BB-2435-4BC8-31EE-C5455B637F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0BBF5A9-641D-42EE-C9E4-9AEB1579284C}"/>
              </a:ext>
            </a:extLst>
          </p:cNvPr>
          <p:cNvSpPr txBox="1">
            <a:spLocks/>
          </p:cNvSpPr>
          <p:nvPr/>
        </p:nvSpPr>
        <p:spPr bwMode="auto">
          <a:xfrm>
            <a:off x="5754351" y="1181754"/>
            <a:ext cx="2599058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400" i="1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Methods operate on objects</a:t>
            </a:r>
            <a:r>
              <a:rPr lang="en-US" sz="2400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rgbClr val="990033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81C6229-D50D-54BA-3AD0-33D77FDC7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bank account.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 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 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B548CD-11F6-A70C-C161-08B2BCCC6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78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7AD4B-AE1B-D9C4-403C-F3DA1EFD6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0A540FF-5F38-02BE-A909-A4E4FB1326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b="1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0ACC63C-7297-659F-3268-F42A5EEAA0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EE97607-DC5A-4358-424C-B22FF1CE27E0}"/>
              </a:ext>
            </a:extLst>
          </p:cNvPr>
          <p:cNvSpPr txBox="1">
            <a:spLocks/>
          </p:cNvSpPr>
          <p:nvPr/>
        </p:nvSpPr>
        <p:spPr bwMode="auto">
          <a:xfrm>
            <a:off x="5754351" y="1181754"/>
            <a:ext cx="2599058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400" i="1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Methods operate on objects</a:t>
            </a:r>
            <a:r>
              <a:rPr lang="en-US" sz="2400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rgbClr val="990033"/>
              </a:solidFill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433F3E9-166A-5600-05EB-4F472342C1CB}"/>
              </a:ext>
            </a:extLst>
          </p:cNvPr>
          <p:cNvSpPr/>
          <p:nvPr/>
        </p:nvSpPr>
        <p:spPr bwMode="auto">
          <a:xfrm>
            <a:off x="734836" y="2396358"/>
            <a:ext cx="4673505" cy="3750765"/>
          </a:xfrm>
          <a:prstGeom prst="roundRect">
            <a:avLst/>
          </a:prstGeom>
          <a:noFill/>
          <a:ln w="1270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950254-7628-E43B-6EC2-52AC736B5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2833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6E0EA-D62D-5050-512A-54CBFEE72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03DFF8-0CC5-0DC2-F98B-D29162769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b="1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bank account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416D782-6C74-CA4F-60EA-71051798697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CCDC2CE-C111-9973-CBB5-28B366EABEB1}"/>
              </a:ext>
            </a:extLst>
          </p:cNvPr>
          <p:cNvSpPr txBox="1">
            <a:spLocks/>
          </p:cNvSpPr>
          <p:nvPr/>
        </p:nvSpPr>
        <p:spPr bwMode="auto">
          <a:xfrm>
            <a:off x="5754351" y="1181754"/>
            <a:ext cx="2599058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400" i="1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Methods operate on objects</a:t>
            </a:r>
            <a:r>
              <a:rPr lang="en-US" sz="2400" kern="0" dirty="0">
                <a:solidFill>
                  <a:srgbClr val="990033"/>
                </a:solidFill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rgbClr val="990033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E29143E-2AF4-C264-2702-8C6CC84C95DA}"/>
              </a:ext>
            </a:extLst>
          </p:cNvPr>
          <p:cNvGrpSpPr/>
          <p:nvPr/>
        </p:nvGrpSpPr>
        <p:grpSpPr>
          <a:xfrm>
            <a:off x="413671" y="2253534"/>
            <a:ext cx="8655183" cy="3550674"/>
            <a:chOff x="413671" y="2253534"/>
            <a:chExt cx="8655183" cy="3550674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2D7B5329-1B41-501D-E377-9364761A88B6}"/>
                </a:ext>
              </a:extLst>
            </p:cNvPr>
            <p:cNvSpPr/>
            <p:nvPr/>
          </p:nvSpPr>
          <p:spPr>
            <a:xfrm>
              <a:off x="5820821" y="2253534"/>
              <a:ext cx="3248033" cy="799447"/>
            </a:xfrm>
            <a:prstGeom prst="wedgeRoundRectCallout">
              <a:avLst>
                <a:gd name="adj1" fmla="val -24186"/>
                <a:gd name="adj2" fmla="val 48938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rtlCol="0" anchor="t" anchorCtr="0"/>
            <a:lstStyle/>
            <a:p>
              <a:pPr>
                <a:spcBef>
                  <a:spcPts val="12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For example, consider the </a:t>
              </a:r>
              <a:r>
                <a:rPr lang="en-US" sz="1400" u="sng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() method:</a:t>
              </a:r>
              <a:endParaRPr lang="en-US" sz="1600" u="sng" dirty="0">
                <a:solidFill>
                  <a:srgbClr val="000000"/>
                </a:solidFill>
                <a:latin typeface="Monaco" pitchFamily="2" charset="77"/>
                <a:cs typeface="Arial" panose="020B0604020202020204" pitchFamily="34" charset="0"/>
              </a:endParaRP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4C906C75-4443-3B04-4D29-6760C8BBC32C}"/>
                </a:ext>
              </a:extLst>
            </p:cNvPr>
            <p:cNvSpPr/>
            <p:nvPr/>
          </p:nvSpPr>
          <p:spPr bwMode="auto">
            <a:xfrm>
              <a:off x="413671" y="5469672"/>
              <a:ext cx="506719" cy="334536"/>
            </a:xfrm>
            <a:prstGeom prst="rightArrow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74BEC458-AAB7-EC92-54C6-AD3056984EC2}"/>
              </a:ext>
            </a:extLst>
          </p:cNvPr>
          <p:cNvSpPr/>
          <p:nvPr/>
        </p:nvSpPr>
        <p:spPr>
          <a:xfrm>
            <a:off x="5820820" y="2872978"/>
            <a:ext cx="3248033" cy="1402036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Designed to supply a textual description of the current object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 common method, essential for debugging / displaying.</a:t>
            </a:r>
            <a:endParaRPr lang="en-US" sz="1600" dirty="0">
              <a:solidFill>
                <a:srgbClr val="000000"/>
              </a:solidFill>
              <a:latin typeface="Monaco" pitchFamily="2" charset="77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449FA9-E284-6725-0E02-1433E2F9A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273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B444C-064B-7662-48C2-48E3D855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AC9D0B3-092A-285A-0BC0-0E4EC14D5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Represents a bank account.</a:t>
            </a: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sum to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from this bank account to the other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id 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this bank account. */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1100" b="1" dirty="0">
                <a:solidFill>
                  <a:srgbClr val="9900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bank account (id, owner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balance), as a string.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E36130-56EF-2ED5-72F6-E9500B4B4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435707"/>
            <a:ext cx="4341279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endParaRPr lang="en-US" sz="1100" dirty="0">
              <a:solidFill>
                <a:srgbClr val="006138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8D87442-5F37-FD76-79A0-D9CB6ADC4C8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dirty="0"/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3CC2E574-0D57-AAA0-0DF7-10E7F1032E5F}"/>
              </a:ext>
            </a:extLst>
          </p:cNvPr>
          <p:cNvSpPr/>
          <p:nvPr/>
        </p:nvSpPr>
        <p:spPr bwMode="auto">
          <a:xfrm>
            <a:off x="413671" y="5469672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F706AFE-E3D5-CC06-F2E1-CB404D4AC6F5}"/>
              </a:ext>
            </a:extLst>
          </p:cNvPr>
          <p:cNvGrpSpPr/>
          <p:nvPr/>
        </p:nvGrpSpPr>
        <p:grpSpPr>
          <a:xfrm>
            <a:off x="5675971" y="3202137"/>
            <a:ext cx="3723265" cy="2267535"/>
            <a:chOff x="5728138" y="3408051"/>
            <a:chExt cx="3723265" cy="2267535"/>
          </a:xfrm>
        </p:grpSpPr>
        <p:sp>
          <p:nvSpPr>
            <p:cNvPr id="4" name="Rounded Rectangular Callout 3">
              <a:extLst>
                <a:ext uri="{FF2B5EF4-FFF2-40B4-BE49-F238E27FC236}">
                  <a16:creationId xmlns:a16="http://schemas.microsoft.com/office/drawing/2014/main" id="{F02555EF-0D45-A881-5909-E842BE1E61DD}"/>
                </a:ext>
              </a:extLst>
            </p:cNvPr>
            <p:cNvSpPr/>
            <p:nvPr/>
          </p:nvSpPr>
          <p:spPr>
            <a:xfrm>
              <a:off x="5904453" y="3408051"/>
              <a:ext cx="3546950" cy="1057642"/>
            </a:xfrm>
            <a:prstGeom prst="wedgeRoundRectCallout">
              <a:avLst>
                <a:gd name="adj1" fmla="val -46140"/>
                <a:gd name="adj2" fmla="val -1789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Applying </a:t>
              </a:r>
              <a:r>
                <a:rPr lang="en-US" sz="1400" u="sng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to different objects: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objectVariable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methodName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arguments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endParaRPr lang="en-US" sz="12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7" name="AutoShape 8">
              <a:extLst>
                <a:ext uri="{FF2B5EF4-FFF2-40B4-BE49-F238E27FC236}">
                  <a16:creationId xmlns:a16="http://schemas.microsoft.com/office/drawing/2014/main" id="{624C5692-A93D-89B3-E6B6-BB2C2CDB88E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28138" y="4422314"/>
              <a:ext cx="877229" cy="1253272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3CA2E69E-AD2B-C3B5-06C1-4F32F3D0BC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535" y="5481070"/>
            <a:ext cx="1219565" cy="7283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04F963-616B-3CF1-1840-50B6EE7DB6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9620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5DAA6C-E018-5BBA-6B58-A297CB352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03B8D37-EE65-7CD4-6C62-DA7F05CD7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1" y="710878"/>
            <a:ext cx="5037097" cy="551847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bank account with the given owner and balance.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a running integer, generated automatically.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an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</a:t>
            </a:r>
            <a:r>
              <a:rPr lang="en-US" sz="1100" b="1" dirty="0">
                <a:solidFill>
                  <a:srgbClr val="990033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.id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.owner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68F25DC-011A-7869-B729-242F5CF9E7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E98B0E-45FE-BB0A-E290-762036478D7A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11B7FD4B-E560-42EB-D18B-A2D1E0B0EBC2}"/>
              </a:ext>
            </a:extLst>
          </p:cNvPr>
          <p:cNvSpPr/>
          <p:nvPr/>
        </p:nvSpPr>
        <p:spPr bwMode="auto">
          <a:xfrm>
            <a:off x="485860" y="402975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6" descr="Open box - Free shipping and delivery icons">
            <a:extLst>
              <a:ext uri="{FF2B5EF4-FFF2-40B4-BE49-F238E27FC236}">
                <a16:creationId xmlns:a16="http://schemas.microsoft.com/office/drawing/2014/main" id="{ECB6DB02-793C-A5AB-767B-94CEE9D8A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05" y="135770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17680C4-8ED6-80DF-F66A-CD0627F45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435707"/>
            <a:ext cx="4341279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endParaRPr lang="en-US" sz="1100" dirty="0">
              <a:solidFill>
                <a:srgbClr val="006138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E8072B-5D86-9E6E-F38D-D7E44A1A26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535" y="5481070"/>
            <a:ext cx="1219565" cy="7283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FA2C849-28FB-65F3-B661-3F62A4B4A462}"/>
              </a:ext>
            </a:extLst>
          </p:cNvPr>
          <p:cNvGrpSpPr/>
          <p:nvPr/>
        </p:nvGrpSpPr>
        <p:grpSpPr>
          <a:xfrm>
            <a:off x="5675971" y="3202137"/>
            <a:ext cx="3723265" cy="2267535"/>
            <a:chOff x="5728138" y="3408051"/>
            <a:chExt cx="3723265" cy="2267535"/>
          </a:xfrm>
        </p:grpSpPr>
        <p:sp>
          <p:nvSpPr>
            <p:cNvPr id="22" name="Rounded Rectangular Callout 21">
              <a:extLst>
                <a:ext uri="{FF2B5EF4-FFF2-40B4-BE49-F238E27FC236}">
                  <a16:creationId xmlns:a16="http://schemas.microsoft.com/office/drawing/2014/main" id="{165FE2FA-9CB4-73D2-5CA8-F3F9A76D47E9}"/>
                </a:ext>
              </a:extLst>
            </p:cNvPr>
            <p:cNvSpPr/>
            <p:nvPr/>
          </p:nvSpPr>
          <p:spPr>
            <a:xfrm>
              <a:off x="5904453" y="3408051"/>
              <a:ext cx="3546950" cy="1057642"/>
            </a:xfrm>
            <a:prstGeom prst="wedgeRoundRectCallout">
              <a:avLst>
                <a:gd name="adj1" fmla="val -46140"/>
                <a:gd name="adj2" fmla="val -1789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0" rIns="0" bIns="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Applying </a:t>
              </a:r>
              <a:r>
                <a:rPr lang="en-US" sz="1400" u="sng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</a:t>
              </a:r>
              <a:r>
                <a:rPr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to different objects: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objectVariable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methodName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arguments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endParaRPr lang="en-US" sz="12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cxnSp>
          <p:nvCxnSpPr>
            <p:cNvPr id="23" name="AutoShape 8">
              <a:extLst>
                <a:ext uri="{FF2B5EF4-FFF2-40B4-BE49-F238E27FC236}">
                  <a16:creationId xmlns:a16="http://schemas.microsoft.com/office/drawing/2014/main" id="{94E2DF31-B41A-9F75-F31D-F3FD04A57CE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5728138" y="4422314"/>
              <a:ext cx="877229" cy="1253272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7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9D8DA0A5-DFCF-79C1-D7D0-6B065D99B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398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75440-593F-21CE-9239-73139415C38D}"/>
              </a:ext>
            </a:extLst>
          </p:cNvPr>
          <p:cNvSpPr/>
          <p:nvPr/>
        </p:nvSpPr>
        <p:spPr bwMode="auto">
          <a:xfrm>
            <a:off x="774735" y="1082169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5347C9-2298-A638-CAA6-1A0440F34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CC6554-6B1E-A041-4619-F7EE19991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8618B2-2DEE-F9AA-77DF-E93B2A5B8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A5BF2876-3B2C-C3B9-E465-72BE1AF0E791}"/>
              </a:ext>
            </a:extLst>
          </p:cNvPr>
          <p:cNvSpPr txBox="1">
            <a:spLocks/>
          </p:cNvSpPr>
          <p:nvPr/>
        </p:nvSpPr>
        <p:spPr bwMode="auto">
          <a:xfrm>
            <a:off x="6148153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CF8449A-6DB6-9F39-35D1-D88883981C8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381E2AA-A948-418A-4BA9-64F2A0114B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951853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84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96658-75EE-BEA2-4950-FF9AF560BB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D274539-E360-034A-0713-9659B4B5AA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241" y="710878"/>
            <a:ext cx="5037097" cy="551847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bank account with the given owner and balance.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a running integer, generated automatically.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an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</a:t>
            </a:r>
            <a:r>
              <a:rPr lang="en-US" sz="1100" b="1" dirty="0">
                <a:solidFill>
                  <a:srgbClr val="990033"/>
                </a:solidFill>
                <a:latin typeface="Consolas"/>
                <a:cs typeface="Consolas"/>
              </a:rPr>
              <a:t>this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.id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.owner + " " + </a:t>
            </a:r>
            <a:r>
              <a:rPr lang="en-US" sz="1100" b="1" dirty="0">
                <a:solidFill>
                  <a:srgbClr val="990033"/>
                </a:solidFill>
                <a:latin typeface="Consolas"/>
                <a:ea typeface="Monaco"/>
                <a:cs typeface="Consolas"/>
              </a:rPr>
              <a:t>this</a:t>
            </a:r>
            <a:r>
              <a:rPr lang="en-US" sz="1100" dirty="0">
                <a:latin typeface="Consolas"/>
                <a:ea typeface="Monaco"/>
                <a:cs typeface="Consolas"/>
              </a:rPr>
              <a:t>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5988BE-0476-468C-2BE3-62A1545CF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9178" y="4435707"/>
            <a:ext cx="4341279" cy="16615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400"/>
              </a:spcBef>
            </a:pPr>
            <a:r>
              <a:rPr lang="en-US" sz="1100" dirty="0">
                <a:solidFill>
                  <a:srgbClr val="006F40"/>
                </a:solidFill>
                <a:latin typeface="Consolas"/>
                <a:ea typeface="Consolas"/>
                <a:cs typeface="Consolas"/>
              </a:rPr>
              <a:t>// Client code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1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100" dirty="0">
                <a:latin typeface="Consolas"/>
                <a:ea typeface="Consolas"/>
                <a:cs typeface="Consolas"/>
              </a:rPr>
              <a:t>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latin typeface="Consolas"/>
                <a:ea typeface="Consolas"/>
                <a:cs typeface="Consolas"/>
              </a:rPr>
              <a:t>.toString()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 </a:t>
            </a:r>
            <a:endParaRPr lang="en-US" sz="1100" dirty="0">
              <a:solidFill>
                <a:srgbClr val="006138"/>
              </a:solidFill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9E6D548D-8157-E70B-3ED7-058DFA29B7D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  <a:endParaRPr kumimoji="0"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8FD2B5-B473-DC59-D4A5-AC1DC7833A7D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0ED52147-6D43-FACA-A9F5-90A1C5B73336}"/>
              </a:ext>
            </a:extLst>
          </p:cNvPr>
          <p:cNvSpPr/>
          <p:nvPr/>
        </p:nvSpPr>
        <p:spPr>
          <a:xfrm>
            <a:off x="828186" y="5099266"/>
            <a:ext cx="2346811" cy="931382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990033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990033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990033"/>
                </a:solidFill>
                <a:latin typeface="Times New Roman"/>
                <a:cs typeface="Times New Roman"/>
              </a:rPr>
              <a:t>refers to the object on which the method was called.</a:t>
            </a:r>
            <a:endParaRPr lang="en-US" sz="1600" dirty="0">
              <a:solidFill>
                <a:srgbClr val="990033"/>
              </a:solidFill>
              <a:latin typeface="Times New Roman"/>
              <a:cs typeface="Times New Roman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83D01CC-EAD2-73F3-E6C8-A505507261AB}"/>
              </a:ext>
            </a:extLst>
          </p:cNvPr>
          <p:cNvSpPr/>
          <p:nvPr/>
        </p:nvSpPr>
        <p:spPr bwMode="auto">
          <a:xfrm>
            <a:off x="485860" y="402975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AutoShape 8">
            <a:extLst>
              <a:ext uri="{FF2B5EF4-FFF2-40B4-BE49-F238E27FC236}">
                <a16:creationId xmlns:a16="http://schemas.microsoft.com/office/drawing/2014/main" id="{8F47AB3E-1E40-56DE-AA75-66935D77ABE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6091846" y="5223368"/>
            <a:ext cx="251025" cy="257702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09DE431-6920-5EB4-9C77-29A8E463A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261" y="4950025"/>
            <a:ext cx="1667439" cy="273343"/>
          </a:xfrm>
          <a:prstGeom prst="rect">
            <a:avLst/>
          </a:prstGeom>
          <a:solidFill>
            <a:srgbClr val="FFF9D9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0" bIns="0" anchor="t" anchorCtr="0"/>
          <a:lstStyle/>
          <a:p>
            <a:pPr>
              <a:spcBef>
                <a:spcPts val="1200"/>
              </a:spcBef>
            </a:pP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will refer to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aliceAcc</a:t>
            </a:r>
            <a:endParaRPr lang="en-US" sz="11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cxnSp>
        <p:nvCxnSpPr>
          <p:cNvPr id="12" name="AutoShape 8">
            <a:extLst>
              <a:ext uri="{FF2B5EF4-FFF2-40B4-BE49-F238E27FC236}">
                <a16:creationId xmlns:a16="http://schemas.microsoft.com/office/drawing/2014/main" id="{12967D76-EA26-4E32-886A-09580ED8C3C6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6031109" y="5970033"/>
            <a:ext cx="423683" cy="266794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21C7EDE-5EBF-AE89-6206-317BC44B0F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5262" y="6236827"/>
            <a:ext cx="1667438" cy="289606"/>
          </a:xfrm>
          <a:prstGeom prst="rect">
            <a:avLst/>
          </a:prstGeom>
          <a:solidFill>
            <a:srgbClr val="FFF9D9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72000" tIns="72000" rIns="0" bIns="0" anchor="t" anchorCtr="0"/>
          <a:lstStyle/>
          <a:p>
            <a:pPr>
              <a:spcBef>
                <a:spcPts val="1200"/>
              </a:spcBef>
            </a:pPr>
            <a:r>
              <a:rPr lang="en-US" sz="1000" b="1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 will refer to </a:t>
            </a:r>
            <a:r>
              <a:rPr lang="en-US" sz="10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bobAcc</a:t>
            </a:r>
            <a:endParaRPr lang="en-US" sz="11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6624B96-5B4C-0A13-E73E-9F0582DC69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1535" y="5481070"/>
            <a:ext cx="1219565" cy="72833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0" rIns="0" bIns="0" anchor="ctr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</p:txBody>
      </p:sp>
      <p:pic>
        <p:nvPicPr>
          <p:cNvPr id="24" name="Picture 6" descr="Open box - Free shipping and delivery icons">
            <a:extLst>
              <a:ext uri="{FF2B5EF4-FFF2-40B4-BE49-F238E27FC236}">
                <a16:creationId xmlns:a16="http://schemas.microsoft.com/office/drawing/2014/main" id="{55419C04-8097-81B6-45B4-3B8B6AFDC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205" y="135770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603566F3-532F-FF65-585A-B4426F073056}"/>
              </a:ext>
            </a:extLst>
          </p:cNvPr>
          <p:cNvSpPr/>
          <p:nvPr/>
        </p:nvSpPr>
        <p:spPr>
          <a:xfrm>
            <a:off x="5852286" y="3202137"/>
            <a:ext cx="3546950" cy="1057642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Applying </a:t>
            </a:r>
            <a:r>
              <a:rPr lang="en-US" sz="1400" u="sng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 to different objects: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objectVariable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methodName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FBBF0DC-81C3-F924-4F18-CE7B57D4D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71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A9EAC-1DB4-D117-E984-218A71059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D35204D-D948-0B5B-1E7A-104CE8E1777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33DF81D-48E3-2DE3-41B5-DBE468C94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7" y="710880"/>
            <a:ext cx="4896413" cy="347082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an unsafe 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UnsafeBankAccount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unsafe bank 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dirty="0">
                <a:latin typeface="Consolas"/>
                <a:ea typeface="Consolas"/>
                <a:cs typeface="Consolas"/>
              </a:rPr>
              <a:t>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dirty="0">
                <a:latin typeface="Consolas"/>
                <a:ea typeface="Consolas"/>
                <a:cs typeface="Consolas"/>
              </a:rPr>
              <a:t>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C00000"/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100" dirty="0">
                <a:latin typeface="Consolas"/>
                <a:ea typeface="Consolas"/>
                <a:cs typeface="Consolas"/>
              </a:rPr>
              <a:t> double balance;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Constructs a new unsafe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UnsafeBankAccount(String owner, double balance)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No need for getters and setters, the fields can be accessed directly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FE9BDE-AB1F-AAB1-2983-6BB743D6B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0675" y="3801935"/>
            <a:ext cx="5653674" cy="26528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88000" tIns="133200" rIns="0" bIns="1224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</a:t>
            </a:r>
            <a:r>
              <a:rPr lang="en-US" sz="1200" dirty="0">
                <a:solidFill>
                  <a:srgbClr val="C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Unsafe client code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, can appear in any class: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UnsafeBankAccount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UnsafeBankAccount("Bob", 1000);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				</a:t>
            </a: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Gets Bob’s balance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balance);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Gives Bob a nice present: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balance = 1000000000;</a:t>
            </a:r>
          </a:p>
          <a:p>
            <a:endParaRPr lang="en-US" sz="1200" dirty="0">
              <a:solidFill>
                <a:srgbClr val="7E504F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Changes the account owner and ID: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owner = "Zzzoro";</a:t>
            </a:r>
          </a:p>
          <a:p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</a:t>
            </a:r>
            <a:r>
              <a:rPr lang="en-US" sz="1200" dirty="0">
                <a:latin typeface="Consolas"/>
                <a:ea typeface="Monaco"/>
                <a:cs typeface="Consolas"/>
              </a:rPr>
              <a:t>id = –17;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2CCFF8-23C3-0DDB-2526-1F26BB400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8428" y="5128351"/>
            <a:ext cx="1795346" cy="9219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1000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–17 Zzzoro </a:t>
            </a:r>
            <a:r>
              <a:rPr lang="en-US" sz="11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1000000000</a:t>
            </a:r>
            <a:endParaRPr lang="en-US" sz="11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A6373A0-BDE7-CE24-1BE7-EDD2199D4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0182" y="1451497"/>
            <a:ext cx="619609" cy="644807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EB73950D-68F1-5511-D977-50AF822EDF28}"/>
              </a:ext>
            </a:extLst>
          </p:cNvPr>
          <p:cNvSpPr/>
          <p:nvPr/>
        </p:nvSpPr>
        <p:spPr>
          <a:xfrm>
            <a:off x="5568404" y="920875"/>
            <a:ext cx="3426684" cy="1922686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C00000"/>
                </a:solidFill>
                <a:latin typeface="Times New Roman"/>
                <a:cs typeface="Times New Roman"/>
              </a:rPr>
              <a:t>How to design an unsafe class</a:t>
            </a:r>
            <a:endParaRPr lang="en-US" sz="1400" dirty="0">
              <a:solidFill>
                <a:srgbClr val="C00000"/>
              </a:solidFill>
              <a:latin typeface="Times New Roman"/>
              <a:cs typeface="Times New Roman"/>
            </a:endParaRP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Declare the object fields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(instead of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private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Don’t write getters and setters</a:t>
            </a:r>
          </a:p>
          <a:p>
            <a:pPr marL="184150" indent="-1841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Result: Clients have unrestricted access to the object’s data</a:t>
            </a:r>
          </a:p>
          <a:p>
            <a:pPr marL="184150" indent="-184150">
              <a:spcBef>
                <a:spcPts val="600"/>
              </a:spcBef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(public fields / public methods can be accessed by any class).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8649205-80B2-8D2E-ED28-1F099AC18BE8}"/>
              </a:ext>
            </a:extLst>
          </p:cNvPr>
          <p:cNvGrpSpPr/>
          <p:nvPr/>
        </p:nvGrpSpPr>
        <p:grpSpPr>
          <a:xfrm>
            <a:off x="280182" y="4930447"/>
            <a:ext cx="2543062" cy="729802"/>
            <a:chOff x="280182" y="4930447"/>
            <a:chExt cx="2543062" cy="729802"/>
          </a:xfrm>
        </p:grpSpPr>
        <p:cxnSp>
          <p:nvCxnSpPr>
            <p:cNvPr id="4" name="AutoShape 8">
              <a:extLst>
                <a:ext uri="{FF2B5EF4-FFF2-40B4-BE49-F238E27FC236}">
                  <a16:creationId xmlns:a16="http://schemas.microsoft.com/office/drawing/2014/main" id="{2FBADEF0-4C1F-B326-9ECC-8455AC6FE35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2182761" y="5295348"/>
              <a:ext cx="640483" cy="0"/>
            </a:xfrm>
            <a:prstGeom prst="straightConnector1">
              <a:avLst/>
            </a:prstGeom>
            <a:noFill/>
            <a:ln w="22225">
              <a:solidFill>
                <a:srgbClr val="0048B7"/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194D01DD-5549-DD5A-B961-24AAA1BDDC55}"/>
                </a:ext>
              </a:extLst>
            </p:cNvPr>
            <p:cNvSpPr/>
            <p:nvPr/>
          </p:nvSpPr>
          <p:spPr>
            <a:xfrm>
              <a:off x="280182" y="4930447"/>
              <a:ext cx="2154375" cy="729802"/>
            </a:xfrm>
            <a:prstGeom prst="wedgeRoundRectCallout">
              <a:avLst>
                <a:gd name="adj1" fmla="val -24186"/>
                <a:gd name="adj2" fmla="val 48938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36000" rIns="0" bIns="0" rtlCol="0" anchor="t" anchorCtr="0"/>
            <a:lstStyle/>
            <a:p>
              <a:pPr>
                <a:spcBef>
                  <a:spcPts val="600"/>
                </a:spcBef>
              </a:pPr>
              <a:r>
                <a:rPr lang="en-US" sz="14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Accessing an object’s public field</a:t>
              </a:r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:</a:t>
              </a:r>
            </a:p>
            <a:p>
              <a:pPr>
                <a:spcBef>
                  <a:spcPts val="600"/>
                </a:spcBef>
              </a:pP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objectVariable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.</a:t>
              </a:r>
              <a:r>
                <a: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fieldName</a:t>
              </a:r>
              <a:endPara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25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59F0EA10-7D4B-9248-A312-EE8B5FC573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57" y="722165"/>
            <a:ext cx="5061614" cy="578552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Represents a bank account. */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public class BankAccount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...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int id; 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private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String owner;</a:t>
            </a:r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cs typeface="Consolas"/>
              </a:rPr>
              <a:t>private</a:t>
            </a:r>
            <a:r>
              <a:rPr lang="en-US" sz="1200" dirty="0">
                <a:latin typeface="Consolas"/>
                <a:ea typeface="Monaco"/>
                <a:cs typeface="Consolas"/>
              </a:rPr>
              <a:t> double balance;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Constructs a new bank account */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public BankAccount(String owner, double balance)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this.id = generateId();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this.owner = owner;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this.balance = 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Returns the balance of this bank account.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double getBalance() {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return this.balance;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/** Sets the balance of this bank account.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void </a:t>
            </a:r>
            <a:r>
              <a:rPr lang="en-US" sz="1200" dirty="0">
                <a:latin typeface="Consolas"/>
                <a:ea typeface="Monaco"/>
                <a:cs typeface="Consolas"/>
              </a:rPr>
              <a:t>setBalance(double balance) {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    this.balance = balance;</a:t>
            </a: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More getter and setters follows.</a:t>
            </a:r>
          </a:p>
          <a:p>
            <a:endParaRPr lang="en-US" sz="1200" dirty="0">
              <a:solidFill>
                <a:srgbClr val="006F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// More BankAccount methods.</a:t>
            </a:r>
          </a:p>
          <a:p>
            <a:endParaRPr lang="en-US" sz="1200" dirty="0">
              <a:latin typeface="Consolas"/>
              <a:ea typeface="Monaco"/>
              <a:cs typeface="Consolas"/>
            </a:endParaRPr>
          </a:p>
          <a:p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 </a:t>
            </a:r>
            <a:r>
              <a:rPr lang="en-US" sz="1800" dirty="0"/>
              <a:t>(back to safety)</a:t>
            </a:r>
            <a:endParaRPr kumimoji="0" lang="en-US" sz="1400" dirty="0">
              <a:solidFill>
                <a:srgbClr val="002060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5895709" y="809083"/>
            <a:ext cx="3248291" cy="4717957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Best Practice</a:t>
            </a:r>
          </a:p>
          <a:p>
            <a:pPr marL="276225" indent="-276225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Tx/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Protect the objects’ data by making their fields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private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 marL="276225" indent="-276225">
              <a:lnSpc>
                <a:spcPct val="100000"/>
              </a:lnSpc>
              <a:spcBef>
                <a:spcPts val="600"/>
              </a:spcBef>
              <a:spcAft>
                <a:spcPct val="20000"/>
              </a:spcAft>
              <a:buClrTx/>
              <a:buSzPct val="100000"/>
              <a:buFont typeface="+mj-lt"/>
              <a:buAutoNum type="arabicPeriod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Facilitate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managed access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to the object’s fields, selectively, by writing public getters/setters</a:t>
            </a:r>
          </a:p>
          <a:p>
            <a:pPr marL="0" indent="0">
              <a:lnSpc>
                <a:spcPct val="100000"/>
              </a:lnSpc>
              <a:spcBef>
                <a:spcPts val="12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Perspective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this simple example, the getters and setters don’t do much;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a real banking app, these methods are used for …</a:t>
            </a:r>
          </a:p>
          <a:p>
            <a:pPr marL="266700" lvl="2" indent="-2667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Checking login credentials</a:t>
            </a:r>
          </a:p>
          <a:p>
            <a:pPr marL="266700" lvl="2" indent="-2667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Verifying data integrity </a:t>
            </a:r>
          </a:p>
          <a:p>
            <a:pPr marL="266700" lvl="2" indent="-2667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latin typeface="Times New Roman"/>
                <a:cs typeface="Times New Roman"/>
              </a:rPr>
              <a:t>Recording transaction history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6700" lvl="2" indent="-26670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ct val="100000"/>
              <a:buFont typeface="Wingdings" charset="2"/>
              <a:buChar char="Ø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Etc.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1217451" y="3463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-440801" y="272903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6F4EEB16-2FCD-7D4C-9E53-BC1E32E1A276}"/>
              </a:ext>
            </a:extLst>
          </p:cNvPr>
          <p:cNvSpPr/>
          <p:nvPr/>
        </p:nvSpPr>
        <p:spPr>
          <a:xfrm>
            <a:off x="3677720" y="1375170"/>
            <a:ext cx="1578936" cy="716390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u="sng" dirty="0">
                <a:solidFill>
                  <a:srgbClr val="000000"/>
                </a:solidFill>
                <a:latin typeface="Times New Roman"/>
                <a:cs typeface="Times New Roman"/>
              </a:rPr>
              <a:t>private</a:t>
            </a:r>
            <a:r>
              <a:rPr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 fields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/>
                <a:cs typeface="Times New Roman"/>
              </a:rPr>
              <a:t>(accessible only by methods of this class)</a:t>
            </a:r>
          </a:p>
        </p:txBody>
      </p:sp>
      <p:cxnSp>
        <p:nvCxnSpPr>
          <p:cNvPr id="15" name="AutoShape 8">
            <a:extLst>
              <a:ext uri="{FF2B5EF4-FFF2-40B4-BE49-F238E27FC236}">
                <a16:creationId xmlns:a16="http://schemas.microsoft.com/office/drawing/2014/main" id="{4ED1B24F-986B-D84B-B90B-196F77AC0FC0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188126" y="1842188"/>
            <a:ext cx="481261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7" name="Rounded Rectangular Callout 16">
            <a:extLst>
              <a:ext uri="{FF2B5EF4-FFF2-40B4-BE49-F238E27FC236}">
                <a16:creationId xmlns:a16="http://schemas.microsoft.com/office/drawing/2014/main" id="{0C2D2F1A-AA5D-734E-AC6C-4ABBAFCF0A85}"/>
              </a:ext>
            </a:extLst>
          </p:cNvPr>
          <p:cNvSpPr/>
          <p:nvPr/>
        </p:nvSpPr>
        <p:spPr>
          <a:xfrm>
            <a:off x="3846774" y="3785388"/>
            <a:ext cx="1578936" cy="513343"/>
          </a:xfrm>
          <a:prstGeom prst="wedgeRoundRectCallout">
            <a:avLst>
              <a:gd name="adj1" fmla="val -1855"/>
              <a:gd name="adj2" fmla="val -7884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getter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(accessible by any class)</a:t>
            </a:r>
          </a:p>
        </p:txBody>
      </p:sp>
      <p:cxnSp>
        <p:nvCxnSpPr>
          <p:cNvPr id="18" name="AutoShape 8">
            <a:extLst>
              <a:ext uri="{FF2B5EF4-FFF2-40B4-BE49-F238E27FC236}">
                <a16:creationId xmlns:a16="http://schemas.microsoft.com/office/drawing/2014/main" id="{9194A720-DE50-C24E-AB3F-B42E3EEBCA0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89971" y="3982489"/>
            <a:ext cx="456803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AutoShape 8">
            <a:extLst>
              <a:ext uri="{FF2B5EF4-FFF2-40B4-BE49-F238E27FC236}">
                <a16:creationId xmlns:a16="http://schemas.microsoft.com/office/drawing/2014/main" id="{808D405D-EC3B-7F4E-B79E-36859EDED4F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389971" y="5005119"/>
            <a:ext cx="456803" cy="0"/>
          </a:xfrm>
          <a:prstGeom prst="straightConnector1">
            <a:avLst/>
          </a:prstGeom>
          <a:noFill/>
          <a:ln w="19050">
            <a:solidFill>
              <a:schemeClr val="bg1">
                <a:lumMod val="7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F9F0E830-7703-A33A-D5E4-0A6A0E10E901}"/>
              </a:ext>
            </a:extLst>
          </p:cNvPr>
          <p:cNvSpPr/>
          <p:nvPr/>
        </p:nvSpPr>
        <p:spPr>
          <a:xfrm>
            <a:off x="3846774" y="4866740"/>
            <a:ext cx="1578936" cy="513343"/>
          </a:xfrm>
          <a:prstGeom prst="wedgeRoundRectCallout">
            <a:avLst>
              <a:gd name="adj1" fmla="val -1855"/>
              <a:gd name="adj2" fmla="val -7884"/>
              <a:gd name="adj3" fmla="val 16667"/>
            </a:avLst>
          </a:prstGeom>
          <a:solidFill>
            <a:schemeClr val="bg1"/>
          </a:solidFill>
          <a:ln w="1270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36000" rIns="36000" rtlCol="0" anchor="t" anchorCtr="0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public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getter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Times New Roman"/>
                <a:cs typeface="Times New Roman"/>
              </a:rPr>
              <a:t>(accessible by any class)</a:t>
            </a:r>
          </a:p>
        </p:txBody>
      </p:sp>
    </p:spTree>
    <p:extLst>
      <p:ext uri="{BB962C8B-B14F-4D97-AF65-F5344CB8AC3E}">
        <p14:creationId xmlns:p14="http://schemas.microsoft.com/office/powerpoint/2010/main" val="733712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E6E8CC-58A8-2C89-ECB0-914FD1B7A2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51735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4898AC-3A97-FCF8-112D-282A4E724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8A1CFDDA-D0DE-9E9B-DCE8-422F715C3A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398F966B-97D7-D758-45DE-A5276817083B}"/>
              </a:ext>
            </a:extLst>
          </p:cNvPr>
          <p:cNvSpPr/>
          <p:nvPr/>
        </p:nvSpPr>
        <p:spPr>
          <a:xfrm>
            <a:off x="5865887" y="828820"/>
            <a:ext cx="3014162" cy="5040925"/>
          </a:xfrm>
          <a:prstGeom prst="wedgeRoundRectCallout">
            <a:avLst>
              <a:gd name="adj1" fmla="val -46155"/>
              <a:gd name="adj2" fmla="val -1665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288000" r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Commonly-used methods</a:t>
            </a:r>
            <a:endParaRPr lang="en-US" sz="1600" u="sng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constructor(s)</a:t>
            </a:r>
          </a:p>
          <a:p>
            <a:pPr marL="285750" indent="-285750">
              <a:spcBef>
                <a:spcPts val="300"/>
              </a:spcBef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getters / setters, as needed</a:t>
            </a:r>
          </a:p>
          <a:p>
            <a:pPr>
              <a:spcBef>
                <a:spcPts val="18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addition: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class typically features domain-specific methods,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needed;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this example: methods that perform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services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C39DEAA-22FA-B3FC-FA06-CBCFA215CE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491454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D26E6-FA9B-9D52-5E72-9475EA88D0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FCB40E7-45AD-2C9F-F336-989AA84E0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CEA34364-161D-62B8-696B-990630DE18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02872435-1E70-00AE-3C9E-D3B5671E864F}"/>
              </a:ext>
            </a:extLst>
          </p:cNvPr>
          <p:cNvSpPr/>
          <p:nvPr/>
        </p:nvSpPr>
        <p:spPr bwMode="auto">
          <a:xfrm>
            <a:off x="485860" y="243878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EF0FC437-D861-C617-9997-A3F8AC738C3A}"/>
              </a:ext>
            </a:extLst>
          </p:cNvPr>
          <p:cNvSpPr/>
          <p:nvPr/>
        </p:nvSpPr>
        <p:spPr bwMode="auto">
          <a:xfrm>
            <a:off x="485859" y="291169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704C259D-3FCE-CBED-A191-A377D7FB7B37}"/>
              </a:ext>
            </a:extLst>
          </p:cNvPr>
          <p:cNvSpPr/>
          <p:nvPr/>
        </p:nvSpPr>
        <p:spPr bwMode="auto">
          <a:xfrm>
            <a:off x="498965" y="3429000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EC21DF-24C6-5CD2-B24D-069DEF82C8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transfers 400 to Bob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.transferTo(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, 400);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aliceAcc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bobAcc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); 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3F06197-29E7-3E16-4F96-6BDDB8874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097" y="5055377"/>
            <a:ext cx="1194000" cy="8396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600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700</a:t>
            </a:r>
          </a:p>
        </p:txBody>
      </p:sp>
    </p:spTree>
    <p:extLst>
      <p:ext uri="{BB962C8B-B14F-4D97-AF65-F5344CB8AC3E}">
        <p14:creationId xmlns:p14="http://schemas.microsoft.com/office/powerpoint/2010/main" val="5164785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F7DD5B-511C-24A8-579B-3318CF9A8F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FC01E3A-D821-BF4A-7AEB-ECC28ED9C2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this bank account.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this bank account.*/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latin typeface="Consolas"/>
                <a:ea typeface="Consolas"/>
                <a:cs typeface="Consolas"/>
              </a:rPr>
              <a:t>(BankAccount other, 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this.withdraw(sum);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other.deposit(sum);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74BC5EFE-4300-28A3-E41E-DADC04513C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D4FCA4D-1B02-41DA-7553-A11883159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A9447A75-C704-3594-4768-1A2DD95A9F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36" y="82208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CD92D7AE-B2D8-3354-CB59-5C52E360E8C2}"/>
              </a:ext>
            </a:extLst>
          </p:cNvPr>
          <p:cNvSpPr/>
          <p:nvPr/>
        </p:nvSpPr>
        <p:spPr bwMode="auto">
          <a:xfrm>
            <a:off x="454330" y="308200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EF2320E5-8BEB-1F7C-E39A-992F27721E15}"/>
              </a:ext>
            </a:extLst>
          </p:cNvPr>
          <p:cNvSpPr/>
          <p:nvPr/>
        </p:nvSpPr>
        <p:spPr bwMode="auto">
          <a:xfrm>
            <a:off x="454330" y="40411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208645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0ABC0-C560-E1C9-78D0-914DCB750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29ED57A-2722-528C-5EDA-A3C780C398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this bank account.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this bank account.*/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latin typeface="Consolas"/>
                <a:ea typeface="Consolas"/>
                <a:cs typeface="Consolas"/>
              </a:rPr>
              <a:t>(BankAccount other, 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this.withdraw(sum);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other.deposit(sum);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5D38E2A-9274-7BD9-3DD4-879DDF9B948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A045A71-1AF3-E2ED-6DA1-1D4952F303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8163" y="1457624"/>
            <a:ext cx="3288415" cy="37449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262800" anchor="t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aliceAcc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BankAccount("Alice");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BankAccount bobAcc = 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           new BankAccount("Bob", 500);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Bob withdraws 200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bobAcc.withdraw(200);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deposits 1000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aliceAcc.deposit(1000);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Alice transfers 400 to Bob</a:t>
            </a:r>
          </a:p>
          <a:p>
            <a:pPr>
              <a:spcBef>
                <a:spcPts val="300"/>
              </a:spcBef>
            </a:pP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.transferTo(</a:t>
            </a:r>
            <a:r>
              <a:rPr lang="en-US" sz="1100" b="1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, 400);</a:t>
            </a:r>
            <a:endParaRPr lang="en-US" sz="1100" b="1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System.out.println(aliceAcc); 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System.out.println(bobAcc); </a:t>
            </a:r>
          </a:p>
          <a:p>
            <a:pPr>
              <a:spcBef>
                <a:spcPts val="3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CD41EB-2230-DC93-46C8-0F9C4A8FBA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04097" y="5055377"/>
            <a:ext cx="1194000" cy="8396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14400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600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700</a:t>
            </a: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8C6ABD41-1FB4-4D64-52DC-F2002156AD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736" y="82208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E721B0C4-E1AB-2CBB-793D-4EB0F45A732B}"/>
              </a:ext>
            </a:extLst>
          </p:cNvPr>
          <p:cNvSpPr/>
          <p:nvPr/>
        </p:nvSpPr>
        <p:spPr bwMode="auto">
          <a:xfrm>
            <a:off x="420503" y="498455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61948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1FE7F-4ADE-E726-7D6F-CAF1087C5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789241-1783-3A88-E46F-912D131DC0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// Various constructors and methods (code omitted)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deposit of sum to this bank account.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+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Handles a withdrawal of sum from this bank account.*/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this.balance = this.balance - sum;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latin typeface="Consolas"/>
                <a:ea typeface="Consolas"/>
                <a:cs typeface="Consolas"/>
              </a:rPr>
              <a:t>(BankAccount other, double sum)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this.withdraw(sum);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other.deposit(sum);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DC5A2CBF-BB66-78CE-7876-55ABBBE7D0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design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E2AFA360-10DA-48E1-A322-054172786053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997200" y="5537200"/>
            <a:ext cx="1067386" cy="465132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8B487DA-804D-1038-8AA7-3B50B7EEB3AF}"/>
              </a:ext>
            </a:extLst>
          </p:cNvPr>
          <p:cNvSpPr txBox="1">
            <a:spLocks/>
          </p:cNvSpPr>
          <p:nvPr/>
        </p:nvSpPr>
        <p:spPr bwMode="auto">
          <a:xfrm>
            <a:off x="3720076" y="5417565"/>
            <a:ext cx="5327251" cy="12575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</p:spPr>
        <p:txBody>
          <a:bodyPr vert="horz" wrap="square" lIns="144000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/>
                <a:cs typeface="Times New Roman"/>
              </a:rPr>
              <a:t>We could have used: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this.balance = this.balance – sum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other.balance = other.balance + sum;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400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But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, in a real banking system, the </a:t>
            </a: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withdraw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 and </a:t>
            </a:r>
            <a:r>
              <a:rPr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deposit</a:t>
            </a:r>
            <a:r>
              <a:rPr lang="en-US" sz="1400" kern="0" dirty="0">
                <a:solidFill>
                  <a:schemeClr val="tx1"/>
                </a:solidFill>
                <a:latin typeface="Times New Roman"/>
                <a:cs typeface="Times New Roman"/>
              </a:rPr>
              <a:t> methods will provide data verification and security services. Let them do their job!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2DA8897C-4851-3B07-57AF-BCFDD0CF020A}"/>
              </a:ext>
            </a:extLst>
          </p:cNvPr>
          <p:cNvSpPr txBox="1">
            <a:spLocks/>
          </p:cNvSpPr>
          <p:nvPr/>
        </p:nvSpPr>
        <p:spPr bwMode="auto">
          <a:xfrm>
            <a:off x="5800047" y="1739450"/>
            <a:ext cx="3060028" cy="1257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b="1" kern="0" dirty="0">
                <a:solidFill>
                  <a:schemeClr val="tx1"/>
                </a:solidFill>
                <a:latin typeface="Times New Roman"/>
                <a:cs typeface="Times New Roman"/>
              </a:rPr>
              <a:t>Best practice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/>
                <a:cs typeface="Times New Roman"/>
              </a:rPr>
              <a:t>Whenever possible, call existing methods. If there is a method that does the job, use it.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D9781-3152-5DEB-C205-DDF99940D01F}"/>
              </a:ext>
            </a:extLst>
          </p:cNvPr>
          <p:cNvSpPr txBox="1">
            <a:spLocks/>
          </p:cNvSpPr>
          <p:nvPr/>
        </p:nvSpPr>
        <p:spPr bwMode="auto">
          <a:xfrm>
            <a:off x="5800047" y="914338"/>
            <a:ext cx="3060028" cy="1069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800" kern="0" dirty="0">
                <a:solidFill>
                  <a:srgbClr val="C00000"/>
                </a:solidFill>
                <a:latin typeface="Times New Roman"/>
                <a:cs typeface="Times New Roman"/>
              </a:rPr>
              <a:t>Methods can call other methods, for their effect.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1800" kern="0" dirty="0">
              <a:solidFill>
                <a:srgbClr val="C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58473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27C95-F507-86BE-B45A-3FB3F41555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851D1C0-82C5-BAFC-B510-8CB4986E1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 unique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a zero balance. */</a:t>
            </a:r>
          </a:p>
          <a:p>
            <a:pPr>
              <a:lnSpc>
                <a:spcPts val="1620"/>
              </a:lnSpc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BanAccount methods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8116748-E00B-362D-41FC-04D2EE659E0E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CDCF670-5BDA-3043-C434-B85CEBABFEF4}"/>
              </a:ext>
            </a:extLst>
          </p:cNvPr>
          <p:cNvSpPr/>
          <p:nvPr/>
        </p:nvSpPr>
        <p:spPr bwMode="auto">
          <a:xfrm>
            <a:off x="485860" y="410861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A0CEF56-4A66-32E2-2377-F476FFA574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Constructors </a:t>
            </a:r>
            <a:r>
              <a:rPr lang="en-US" sz="1600" dirty="0"/>
              <a:t>(revisited)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846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2ABB0-3639-1012-31CA-C0EF1BCF6538}"/>
              </a:ext>
            </a:extLst>
          </p:cNvPr>
          <p:cNvSpPr txBox="1"/>
          <p:nvPr/>
        </p:nvSpPr>
        <p:spPr>
          <a:xfrm>
            <a:off x="3981908" y="1603720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BankAccount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2939EC-980E-0A25-B4B5-833E40860924}"/>
              </a:ext>
            </a:extLst>
          </p:cNvPr>
          <p:cNvSpPr txBox="1"/>
          <p:nvPr/>
        </p:nvSpPr>
        <p:spPr>
          <a:xfrm>
            <a:off x="2683799" y="2670887"/>
            <a:ext cx="7087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10001</a:t>
            </a:r>
          </a:p>
          <a:p>
            <a:r>
              <a:rPr lang="en-US" sz="1400" dirty="0">
                <a:latin typeface="Consolas"/>
                <a:cs typeface="Consolas"/>
              </a:rPr>
              <a:t>ron</a:t>
            </a:r>
          </a:p>
          <a:p>
            <a:r>
              <a:rPr lang="en-US" sz="1400" dirty="0">
                <a:latin typeface="Consolas"/>
                <a:cs typeface="Consolas"/>
              </a:rPr>
              <a:t>1000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97640A-278E-D04F-BAF5-D2B90CCFBA96}"/>
              </a:ext>
            </a:extLst>
          </p:cNvPr>
          <p:cNvSpPr txBox="1"/>
          <p:nvPr/>
        </p:nvSpPr>
        <p:spPr>
          <a:xfrm>
            <a:off x="3700382" y="2690336"/>
            <a:ext cx="69738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10002</a:t>
            </a:r>
          </a:p>
          <a:p>
            <a:r>
              <a:rPr lang="en-US" sz="1400" dirty="0">
                <a:latin typeface="Consolas"/>
                <a:cs typeface="Consolas"/>
              </a:rPr>
              <a:t>lisa</a:t>
            </a:r>
          </a:p>
          <a:p>
            <a:r>
              <a:rPr lang="en-US" sz="1400" dirty="0">
                <a:latin typeface="Consolas"/>
                <a:cs typeface="Consolas"/>
              </a:rPr>
              <a:t>500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F3F5EE-F52A-6062-D3FD-7DDDB14F08D5}"/>
              </a:ext>
            </a:extLst>
          </p:cNvPr>
          <p:cNvSpPr txBox="1"/>
          <p:nvPr/>
        </p:nvSpPr>
        <p:spPr>
          <a:xfrm>
            <a:off x="4605170" y="2690336"/>
            <a:ext cx="69738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10003</a:t>
            </a:r>
          </a:p>
          <a:p>
            <a:r>
              <a:rPr lang="en-US" sz="1400" dirty="0">
                <a:latin typeface="Consolas"/>
                <a:cs typeface="Consolas"/>
              </a:rPr>
              <a:t>mike</a:t>
            </a:r>
          </a:p>
          <a:p>
            <a:r>
              <a:rPr lang="en-US" sz="1400" dirty="0">
                <a:latin typeface="Consolas"/>
                <a:cs typeface="Consolas"/>
              </a:rPr>
              <a:t>750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3708F8-CC3E-D405-5ABD-CFE08953BECF}"/>
              </a:ext>
            </a:extLst>
          </p:cNvPr>
          <p:cNvSpPr txBox="1"/>
          <p:nvPr/>
        </p:nvSpPr>
        <p:spPr>
          <a:xfrm>
            <a:off x="5331423" y="2645747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38F8FE-85EA-FAEA-D875-5EF48A11D38E}"/>
              </a:ext>
            </a:extLst>
          </p:cNvPr>
          <p:cNvSpPr txBox="1"/>
          <p:nvPr/>
        </p:nvSpPr>
        <p:spPr>
          <a:xfrm>
            <a:off x="5941447" y="2690336"/>
            <a:ext cx="1788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id (int)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owner (String)</a:t>
            </a:r>
          </a:p>
          <a:p>
            <a:r>
              <a:rPr lang="en-US" sz="1400" dirty="0">
                <a:latin typeface="Consolas"/>
                <a:cs typeface="Consolas"/>
              </a:rPr>
              <a:t>balance (double)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F4A0BFF-6422-B77D-E92C-9610185B938F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0541" y="1987426"/>
            <a:ext cx="823617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441375-283D-D92A-5F73-91BB7046A38B}"/>
              </a:ext>
            </a:extLst>
          </p:cNvPr>
          <p:cNvCxnSpPr>
            <a:cxnSpLocks/>
          </p:cNvCxnSpPr>
          <p:nvPr/>
        </p:nvCxnSpPr>
        <p:spPr bwMode="auto">
          <a:xfrm flipH="1">
            <a:off x="4049077" y="1987426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8D45C38-70C3-37AF-57EA-436E1C4C64A0}"/>
              </a:ext>
            </a:extLst>
          </p:cNvPr>
          <p:cNvCxnSpPr>
            <a:cxnSpLocks/>
          </p:cNvCxnSpPr>
          <p:nvPr/>
        </p:nvCxnSpPr>
        <p:spPr bwMode="auto">
          <a:xfrm>
            <a:off x="4925651" y="1987426"/>
            <a:ext cx="0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AA26348-8DD4-B20C-9945-1D713247A0B1}"/>
              </a:ext>
            </a:extLst>
          </p:cNvPr>
          <p:cNvCxnSpPr>
            <a:cxnSpLocks/>
          </p:cNvCxnSpPr>
          <p:nvPr/>
        </p:nvCxnSpPr>
        <p:spPr bwMode="auto">
          <a:xfrm>
            <a:off x="5331423" y="1987426"/>
            <a:ext cx="774937" cy="68346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315826F-AC81-2AA2-EF75-93E482232926}"/>
              </a:ext>
            </a:extLst>
          </p:cNvPr>
          <p:cNvGrpSpPr/>
          <p:nvPr/>
        </p:nvGrpSpPr>
        <p:grpSpPr>
          <a:xfrm>
            <a:off x="1021177" y="1570107"/>
            <a:ext cx="2768274" cy="1766560"/>
            <a:chOff x="225019" y="2078287"/>
            <a:chExt cx="2768274" cy="17665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CB8E7D5-9061-6F7E-7F5D-D70D4B05712F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7B52D1E-40C3-B12D-5D20-F6F905F6101C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4C68615-BE93-58CC-A36F-30F3630A9D66}"/>
              </a:ext>
            </a:extLst>
          </p:cNvPr>
          <p:cNvSpPr txBox="1">
            <a:spLocks/>
          </p:cNvSpPr>
          <p:nvPr/>
        </p:nvSpPr>
        <p:spPr bwMode="auto">
          <a:xfrm>
            <a:off x="878807" y="4162934"/>
            <a:ext cx="7755473" cy="88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buNone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Abstraction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(Client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to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objects (previous lecture)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Implementation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(Class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How to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realize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the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class (this lecture)</a:t>
            </a:r>
          </a:p>
        </p:txBody>
      </p:sp>
    </p:spTree>
    <p:extLst>
      <p:ext uri="{BB962C8B-B14F-4D97-AF65-F5344CB8AC3E}">
        <p14:creationId xmlns:p14="http://schemas.microsoft.com/office/powerpoint/2010/main" val="1210224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EC6A4A-EA83-908B-B06E-D711F31CF6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B5F38E78-4599-BD5F-B29A-77838F3A0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 unique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a zero balance. */</a:t>
            </a:r>
          </a:p>
          <a:p>
            <a:pPr>
              <a:lnSpc>
                <a:spcPts val="1620"/>
              </a:lnSpc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0;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BanAccount methods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F653AB-4FAD-30A0-7E68-5D4CD8E7BE64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ACDC0BA2-6672-9532-A668-FEA125CCD88F}"/>
              </a:ext>
            </a:extLst>
          </p:cNvPr>
          <p:cNvSpPr/>
          <p:nvPr/>
        </p:nvSpPr>
        <p:spPr>
          <a:xfrm>
            <a:off x="5765555" y="1880855"/>
            <a:ext cx="3094520" cy="130720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Compilation convention </a:t>
            </a:r>
            <a:r>
              <a:rPr lang="en-US" sz="1600" b="1">
                <a:solidFill>
                  <a:srgbClr val="000000"/>
                </a:solidFill>
                <a:latin typeface="Times New Roman"/>
                <a:cs typeface="Times New Roman"/>
              </a:rPr>
              <a:t>I</a:t>
            </a: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b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 constructor can call another constructor in the same class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using the syntax:</a:t>
            </a:r>
          </a:p>
          <a:p>
            <a:pPr>
              <a:spcBef>
                <a:spcPts val="3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>
              <a:spcBef>
                <a:spcPts val="300"/>
              </a:spcBef>
            </a:pPr>
            <a:endParaRPr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Reuse existing code,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 much as possible.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6424A400-0733-728D-5BAF-46C07D7F646C}"/>
              </a:ext>
            </a:extLst>
          </p:cNvPr>
          <p:cNvSpPr/>
          <p:nvPr/>
        </p:nvSpPr>
        <p:spPr bwMode="auto">
          <a:xfrm>
            <a:off x="485860" y="410861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" name="AutoShape 8">
            <a:extLst>
              <a:ext uri="{FF2B5EF4-FFF2-40B4-BE49-F238E27FC236}">
                <a16:creationId xmlns:a16="http://schemas.microsoft.com/office/drawing/2014/main" id="{531FBEEA-9DE0-6BB6-2D2F-52743D1ED62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142954" y="4614041"/>
            <a:ext cx="651280" cy="287744"/>
          </a:xfrm>
          <a:prstGeom prst="straightConnector1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Rectangle 3">
            <a:extLst>
              <a:ext uri="{FF2B5EF4-FFF2-40B4-BE49-F238E27FC236}">
                <a16:creationId xmlns:a16="http://schemas.microsoft.com/office/drawing/2014/main" id="{4662E8BC-D45E-D6A7-C78F-9BCD949D3D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Constructors </a:t>
            </a:r>
            <a:r>
              <a:rPr lang="en-US" sz="1600" dirty="0"/>
              <a:t>(revisited)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9CCFC0-6B49-F059-0BED-A2F09857C1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9077" y="4901785"/>
            <a:ext cx="3574551" cy="100927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44000" tIns="72000" rIns="0" bIns="0" anchor="t" anchorCtr="0"/>
          <a:lstStyle/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a zero balance. */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owner) {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    this(owner, 0);</a:t>
            </a:r>
          </a:p>
          <a:p>
            <a:pPr>
              <a:lnSpc>
                <a:spcPts val="1620"/>
              </a:lnSpc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282998-A459-34DA-76C3-E3AB555BAA8A}"/>
              </a:ext>
            </a:extLst>
          </p:cNvPr>
          <p:cNvSpPr txBox="1"/>
          <p:nvPr/>
        </p:nvSpPr>
        <p:spPr>
          <a:xfrm>
            <a:off x="3710099" y="4604024"/>
            <a:ext cx="2179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action, better style</a:t>
            </a:r>
          </a:p>
        </p:txBody>
      </p:sp>
    </p:spTree>
    <p:extLst>
      <p:ext uri="{BB962C8B-B14F-4D97-AF65-F5344CB8AC3E}">
        <p14:creationId xmlns:p14="http://schemas.microsoft.com/office/powerpoint/2010/main" val="5890317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4D5D67-F729-58E5-CC16-57AB20E23E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109457-4F0E-3F5A-034B-807E2B7496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 unique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12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this.id + " " + this.owner + " " + this.balance;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2035E9-08AB-365E-3E80-6643CB638E6B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FE828A80-A670-C0B2-662F-9F3829EFF3C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The current object </a:t>
            </a:r>
            <a:r>
              <a:rPr lang="en-US" sz="1600" dirty="0"/>
              <a:t>(revisited)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7147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0D7F0-48CD-E52C-DCFE-917F0613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F539487-F6F4-7147-AC20-0323A59F14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69806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bank account.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Stores the next account ID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Data of this BankAccount (fields)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id;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balance;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new bank account with the given owner and balance.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*   The account id is a running integer, generated automatically.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BankAccount(String owner, double balance) {</a:t>
            </a:r>
          </a:p>
          <a:p>
            <a:r>
              <a:rPr lang="en-US" sz="11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Calls a helper function to generate a unique id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this.id = generateId();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this.owner = owner;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this.balance = balance;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20"/>
              </a:lnSpc>
              <a:spcBef>
                <a:spcPts val="8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1200"/>
              </a:spcBef>
            </a:pPr>
            <a:r>
              <a:rPr lang="en-US" sz="1100" dirty="0">
                <a:solidFill>
                  <a:srgbClr val="00613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(id, owner, balance), as a string</a:t>
            </a:r>
            <a:r>
              <a:rPr lang="en-US" sz="11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toString()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Monaco"/>
                <a:cs typeface="Consolas"/>
              </a:rPr>
              <a:t>return this.id + " " + this.owner + " " + this.balance;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</a:p>
          <a:p>
            <a:pPr>
              <a:spcBef>
                <a:spcPts val="300"/>
              </a:spcBef>
            </a:pPr>
            <a:endParaRPr lang="en-US" sz="1100" dirty="0"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5F29851-DCB5-2661-9EEC-2443DC035495}"/>
              </a:ext>
            </a:extLst>
          </p:cNvPr>
          <p:cNvSpPr txBox="1"/>
          <p:nvPr/>
        </p:nvSpPr>
        <p:spPr>
          <a:xfrm>
            <a:off x="-1108938" y="24356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1767D3C-984C-B5CB-3052-9AE3055368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The current object </a:t>
            </a:r>
            <a:r>
              <a:rPr lang="en-US" sz="1600" dirty="0"/>
              <a:t>(revisited)</a:t>
            </a:r>
            <a:endParaRPr kumimoji="0"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B9C697-020A-0E5E-2CB7-101BD8F14A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53765" y="5340018"/>
            <a:ext cx="3318235" cy="32588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</p:spPr>
        <p:txBody>
          <a:bodyPr lIns="144000" tIns="72000" rIns="0" bIns="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return id + " " + owner + " " + balance;</a:t>
            </a:r>
            <a:endParaRPr lang="en-US" sz="1100" dirty="0">
              <a:latin typeface="Consolas"/>
              <a:ea typeface="Consolas"/>
              <a:cs typeface="Consolas"/>
            </a:endParaRPr>
          </a:p>
        </p:txBody>
      </p:sp>
      <p:cxnSp>
        <p:nvCxnSpPr>
          <p:cNvPr id="16" name="AutoShape 8">
            <a:extLst>
              <a:ext uri="{FF2B5EF4-FFF2-40B4-BE49-F238E27FC236}">
                <a16:creationId xmlns:a16="http://schemas.microsoft.com/office/drawing/2014/main" id="{2B1BB548-173B-0BEF-3138-D36874B19781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00110" y="4893087"/>
            <a:ext cx="0" cy="446931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 w="lg" len="lg"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154F59D8-B06C-2C13-CC65-DB61D67C97DF}"/>
              </a:ext>
            </a:extLst>
          </p:cNvPr>
          <p:cNvSpPr/>
          <p:nvPr/>
        </p:nvSpPr>
        <p:spPr>
          <a:xfrm>
            <a:off x="5628338" y="1400697"/>
            <a:ext cx="3378445" cy="3025414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600"/>
              </a:spcBef>
            </a:pPr>
            <a:r>
              <a:rPr lang="en-US" sz="1600" b="1" dirty="0">
                <a:solidFill>
                  <a:srgbClr val="000000"/>
                </a:solidFill>
                <a:latin typeface="Times New Roman"/>
                <a:cs typeface="Times New Roman"/>
              </a:rPr>
              <a:t>Compilation convention II: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Inside a method, each variable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foo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which is neither a local variable, nor a parameter, nor a static variable, is treated by the compiler by default as the field 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this.foo</a:t>
            </a:r>
          </a:p>
          <a:p>
            <a:pPr>
              <a:spcBef>
                <a:spcPts val="12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Best practice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 reduce clutter, drop the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prefix 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(unless it’s needed).</a:t>
            </a:r>
          </a:p>
          <a:p>
            <a:pPr>
              <a:spcBef>
                <a:spcPts val="1200"/>
              </a:spcBef>
            </a:pP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9431FA06-FE99-FB8C-AFDE-744633292720}"/>
              </a:ext>
            </a:extLst>
          </p:cNvPr>
          <p:cNvSpPr/>
          <p:nvPr/>
        </p:nvSpPr>
        <p:spPr bwMode="auto">
          <a:xfrm>
            <a:off x="485860" y="442611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DF2707E-5EA4-7A47-6A79-D9DAEEFE9F11}"/>
              </a:ext>
            </a:extLst>
          </p:cNvPr>
          <p:cNvSpPr txBox="1"/>
          <p:nvPr/>
        </p:nvSpPr>
        <p:spPr>
          <a:xfrm>
            <a:off x="2034586" y="5041293"/>
            <a:ext cx="21795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Same action, better style</a:t>
            </a:r>
          </a:p>
        </p:txBody>
      </p:sp>
    </p:spTree>
    <p:extLst>
      <p:ext uri="{BB962C8B-B14F-4D97-AF65-F5344CB8AC3E}">
        <p14:creationId xmlns:p14="http://schemas.microsoft.com/office/powerpoint/2010/main" val="3088642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Class design: Recap</a:t>
            </a:r>
            <a:endParaRPr kumimoji="0" lang="en-US" sz="1800" dirty="0"/>
          </a:p>
        </p:txBody>
      </p:sp>
      <p:sp>
        <p:nvSpPr>
          <p:cNvPr id="2" name="TextBox 1"/>
          <p:cNvSpPr txBox="1"/>
          <p:nvPr/>
        </p:nvSpPr>
        <p:spPr>
          <a:xfrm>
            <a:off x="10833472" y="56295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4CF49C8-FE0D-BE43-9BC6-8410A4DE0F3D}"/>
              </a:ext>
            </a:extLst>
          </p:cNvPr>
          <p:cNvSpPr/>
          <p:nvPr/>
        </p:nvSpPr>
        <p:spPr>
          <a:xfrm>
            <a:off x="5740340" y="710876"/>
            <a:ext cx="3182943" cy="2575165"/>
          </a:xfrm>
          <a:prstGeom prst="wedgeRoundRectCallout">
            <a:avLst>
              <a:gd name="adj1" fmla="val -22423"/>
              <a:gd name="adj2" fmla="val -50782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04775" indent="0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 class API is like a contract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In the banking example, the API creates a domain language for banking operations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It supports the work of many developers </a:t>
            </a:r>
          </a:p>
          <a:p>
            <a:pPr marL="319088" indent="-214313"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It enforces consistency, modularity, and safety</a:t>
            </a:r>
          </a:p>
        </p:txBody>
      </p:sp>
      <p:pic>
        <p:nvPicPr>
          <p:cNvPr id="1028" name="Picture 4" descr="Why are Shared Office Spaces so Popular? - THIS Workspace">
            <a:extLst>
              <a:ext uri="{FF2B5EF4-FFF2-40B4-BE49-F238E27FC236}">
                <a16:creationId xmlns:a16="http://schemas.microsoft.com/office/drawing/2014/main" id="{2A98D3F3-93E7-D743-9FFB-A9F565AB5B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75" t="44077" r="17463" b="2397"/>
          <a:stretch/>
        </p:blipFill>
        <p:spPr bwMode="auto">
          <a:xfrm>
            <a:off x="5901625" y="3571960"/>
            <a:ext cx="2885536" cy="1341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0B25BB2-9EBE-5006-5580-F3B3285DA0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183656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F8A338-D1B3-8575-FCAA-B295DE6C5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E26A4A3A-ED40-C19A-D75C-E6986EE5BD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Class design: Recap</a:t>
            </a:r>
            <a:endParaRPr kumimoji="0" lang="en-US" sz="18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72C2D0-3FA7-A161-FF2E-2C9430DB5DA5}"/>
              </a:ext>
            </a:extLst>
          </p:cNvPr>
          <p:cNvSpPr txBox="1"/>
          <p:nvPr/>
        </p:nvSpPr>
        <p:spPr>
          <a:xfrm>
            <a:off x="10833472" y="562950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3511860A-40C6-910E-0369-429A90960A2F}"/>
              </a:ext>
            </a:extLst>
          </p:cNvPr>
          <p:cNvSpPr/>
          <p:nvPr/>
        </p:nvSpPr>
        <p:spPr>
          <a:xfrm>
            <a:off x="5635665" y="660738"/>
            <a:ext cx="3508335" cy="3408637"/>
          </a:xfrm>
          <a:prstGeom prst="wedgeRoundRectCallout">
            <a:avLst>
              <a:gd name="adj1" fmla="val -23343"/>
              <a:gd name="adj2" fmla="val -44479"/>
              <a:gd name="adj3" fmla="val 16667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104775" indent="0">
              <a:lnSpc>
                <a:spcPts val="24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What would it take to develop</a:t>
            </a:r>
            <a:b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an ATM system?</a:t>
            </a:r>
          </a:p>
          <a:p>
            <a:pPr marL="311150" indent="-2063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Server-side logic (key element: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the 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BankAccount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class)</a:t>
            </a:r>
          </a:p>
          <a:p>
            <a:pPr marL="1047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Plus 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(not discussed in this lecture):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Server-side database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(to persist objects)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Client-side user interfaces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(ATM, web, app, ...)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Communications / transaction processing / multi-threading</a:t>
            </a:r>
          </a:p>
          <a:p>
            <a:pPr marL="273050" indent="-168275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Arial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Security.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C7CB7-8FAC-067E-EAFC-A7D502EC1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1638" y="4526575"/>
            <a:ext cx="2148071" cy="1611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E866454-1FE7-EFA8-A188-BCDC4A211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962" y="71388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bank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bank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2915781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27E7C-4B59-F78C-4BF2-9E4FCA793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0147A-A397-30BB-D2B7-12F58C089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600F82-85B1-6A66-3D52-DAD538AA7C21}"/>
              </a:ext>
            </a:extLst>
          </p:cNvPr>
          <p:cNvSpPr/>
          <p:nvPr/>
        </p:nvSpPr>
        <p:spPr bwMode="auto">
          <a:xfrm>
            <a:off x="3162733" y="1107802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042D33-A1B4-7C20-33E3-55CFB77231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97BCD8-5E7F-6648-6A95-0FC605BAF3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240841-FF50-F357-2872-A46269EB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62C85E9-2D88-EEFE-1292-D12AAC287071}"/>
              </a:ext>
            </a:extLst>
          </p:cNvPr>
          <p:cNvSpPr txBox="1">
            <a:spLocks/>
          </p:cNvSpPr>
          <p:nvPr/>
        </p:nvSpPr>
        <p:spPr bwMode="auto">
          <a:xfrm>
            <a:off x="6200475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A9F8E6CC-5797-B7B5-527F-7CF1D101E6B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622FE334-C404-4C86-BA46-CF5A6FBB6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892292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995403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8592-FBEB-3D5F-8191-1E8619EE2F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84CC7-B757-BCCB-8B46-9B394ED04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7EEE5A-C5A6-CE39-E156-2D1476527039}"/>
              </a:ext>
            </a:extLst>
          </p:cNvPr>
          <p:cNvSpPr txBox="1"/>
          <p:nvPr/>
        </p:nvSpPr>
        <p:spPr>
          <a:xfrm>
            <a:off x="3789451" y="1834536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Consolas"/>
                <a:cs typeface="Consolas"/>
              </a:rPr>
              <a:t>Fraction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1E753C0-574B-F390-90A1-53EDF3310B48}"/>
              </a:ext>
            </a:extLst>
          </p:cNvPr>
          <p:cNvSpPr txBox="1"/>
          <p:nvPr/>
        </p:nvSpPr>
        <p:spPr>
          <a:xfrm>
            <a:off x="2683799" y="2886331"/>
            <a:ext cx="708704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1/2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F00F1-DDDE-82AC-DF9E-2C55141CF7A9}"/>
              </a:ext>
            </a:extLst>
          </p:cNvPr>
          <p:cNvSpPr txBox="1"/>
          <p:nvPr/>
        </p:nvSpPr>
        <p:spPr>
          <a:xfrm>
            <a:off x="3700382" y="2905780"/>
            <a:ext cx="697389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3/5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0925D7-D499-3591-8D66-3CAB62065DF1}"/>
              </a:ext>
            </a:extLst>
          </p:cNvPr>
          <p:cNvSpPr txBox="1"/>
          <p:nvPr/>
        </p:nvSpPr>
        <p:spPr>
          <a:xfrm>
            <a:off x="4605170" y="2905780"/>
            <a:ext cx="697388" cy="30777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19/23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5A08CF-C490-ED19-178E-8768A3EC2CDF}"/>
              </a:ext>
            </a:extLst>
          </p:cNvPr>
          <p:cNvSpPr txBox="1"/>
          <p:nvPr/>
        </p:nvSpPr>
        <p:spPr>
          <a:xfrm>
            <a:off x="5331423" y="2861191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280FACC-3B80-9319-E599-5450B8144922}"/>
              </a:ext>
            </a:extLst>
          </p:cNvPr>
          <p:cNvSpPr txBox="1"/>
          <p:nvPr/>
        </p:nvSpPr>
        <p:spPr>
          <a:xfrm>
            <a:off x="5941447" y="2905780"/>
            <a:ext cx="2411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numerator (int)</a:t>
            </a:r>
          </a:p>
          <a:p>
            <a:r>
              <a:rPr lang="en-US" sz="1400" dirty="0">
                <a:latin typeface="Consolas"/>
                <a:cs typeface="Consolas"/>
              </a:rPr>
              <a:t>denominator (int)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6268A84-06F1-3930-B0D2-861C9BE75A20}"/>
              </a:ext>
            </a:extLst>
          </p:cNvPr>
          <p:cNvCxnSpPr>
            <a:cxnSpLocks/>
          </p:cNvCxnSpPr>
          <p:nvPr/>
        </p:nvCxnSpPr>
        <p:spPr bwMode="auto">
          <a:xfrm flipH="1">
            <a:off x="3020541" y="2209653"/>
            <a:ext cx="1026476" cy="651538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814648C-CC5D-EC9B-736B-7E3319B4F55E}"/>
              </a:ext>
            </a:extLst>
          </p:cNvPr>
          <p:cNvCxnSpPr>
            <a:cxnSpLocks/>
          </p:cNvCxnSpPr>
          <p:nvPr/>
        </p:nvCxnSpPr>
        <p:spPr bwMode="auto">
          <a:xfrm flipH="1">
            <a:off x="4089582" y="2217926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BADF69-C5F6-2B6D-D5FC-4CD2633F3694}"/>
              </a:ext>
            </a:extLst>
          </p:cNvPr>
          <p:cNvCxnSpPr>
            <a:cxnSpLocks/>
          </p:cNvCxnSpPr>
          <p:nvPr/>
        </p:nvCxnSpPr>
        <p:spPr bwMode="auto">
          <a:xfrm>
            <a:off x="4756543" y="2217926"/>
            <a:ext cx="197011" cy="668405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F9470C2-8105-E20C-16A6-5B699F571460}"/>
              </a:ext>
            </a:extLst>
          </p:cNvPr>
          <p:cNvCxnSpPr>
            <a:cxnSpLocks/>
          </p:cNvCxnSpPr>
          <p:nvPr/>
        </p:nvCxnSpPr>
        <p:spPr bwMode="auto">
          <a:xfrm>
            <a:off x="5096985" y="2204611"/>
            <a:ext cx="1009375" cy="681720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A570B3C-8D59-7C66-1B23-1C3DC10B73B2}"/>
              </a:ext>
            </a:extLst>
          </p:cNvPr>
          <p:cNvGrpSpPr/>
          <p:nvPr/>
        </p:nvGrpSpPr>
        <p:grpSpPr>
          <a:xfrm>
            <a:off x="1021177" y="1785551"/>
            <a:ext cx="2768274" cy="1766560"/>
            <a:chOff x="225019" y="2078287"/>
            <a:chExt cx="2768274" cy="176656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B3DC281-3788-0C08-4CEF-888E097EBC69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45D43-7417-B5C3-B9CC-F8A3C6CDC289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8279CB0-097A-867B-031A-FF68B53D742D}"/>
              </a:ext>
            </a:extLst>
          </p:cNvPr>
          <p:cNvSpPr txBox="1">
            <a:spLocks/>
          </p:cNvSpPr>
          <p:nvPr/>
        </p:nvSpPr>
        <p:spPr bwMode="auto">
          <a:xfrm>
            <a:off x="878807" y="4162934"/>
            <a:ext cx="7755473" cy="8862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buNone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457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914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371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8288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22860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7432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32004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657600" indent="0" algn="ctr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None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Abstraction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(Client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ow to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(previous lecture)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00000"/>
              </a:lnSpc>
              <a:spcBef>
                <a:spcPts val="2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Implementation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(Class view): 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How to </a:t>
            </a:r>
            <a:r>
              <a:rPr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realize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the </a:t>
            </a: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Fraction </a:t>
            </a: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class (this lecture)</a:t>
            </a:r>
          </a:p>
        </p:txBody>
      </p:sp>
    </p:spTree>
    <p:extLst>
      <p:ext uri="{BB962C8B-B14F-4D97-AF65-F5344CB8AC3E}">
        <p14:creationId xmlns:p14="http://schemas.microsoft.com/office/powerpoint/2010/main" val="1759483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13450FD-5E4E-9775-78B0-2BCFD232D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*  A fraction is characterized by a numerator and a denominator.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API</a:t>
            </a:r>
            <a:endParaRPr kumimoji="0" lang="en-US" sz="1600" dirty="0"/>
          </a:p>
        </p:txBody>
      </p:sp>
    </p:spTree>
    <p:extLst>
      <p:ext uri="{BB962C8B-B14F-4D97-AF65-F5344CB8AC3E}">
        <p14:creationId xmlns:p14="http://schemas.microsoft.com/office/powerpoint/2010/main" val="294255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123232-DF5D-C72F-8B32-F01AF6DD4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AF6A20B-B140-2820-83F0-96B8C35490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*  A fraction is characterized by a numerator and a denominator.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3F8055DC-50E3-E7DD-E6C0-7524E1D205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Creating and displaying objects</a:t>
            </a:r>
            <a:endParaRPr kumimoji="0" lang="en-US" sz="16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6F193A0E-ED27-5E65-1E9C-37038C2F45D1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1B0682A7-581E-ADD6-FFAE-BA7A1DAF793C}"/>
              </a:ext>
            </a:extLst>
          </p:cNvPr>
          <p:cNvSpPr/>
          <p:nvPr/>
        </p:nvSpPr>
        <p:spPr bwMode="auto">
          <a:xfrm>
            <a:off x="358916" y="491553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2EAA2E-C9ED-79D8-8BCE-4128E6F19C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7D342E-0298-B2E5-F11B-916F47A6A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</p:txBody>
      </p:sp>
    </p:spTree>
    <p:extLst>
      <p:ext uri="{BB962C8B-B14F-4D97-AF65-F5344CB8AC3E}">
        <p14:creationId xmlns:p14="http://schemas.microsoft.com/office/powerpoint/2010/main" val="26419703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3E5FB6-1177-6016-A7FF-2F88638C2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2F6BDA7B-BB0F-5278-F8A1-55125A8067F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Creating and displaying objects</a:t>
            </a:r>
            <a:endParaRPr kumimoji="0"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E9D27D-755D-DECD-40D3-825E9CDD9D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59CD59-462A-85EE-A82D-F33F656F47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03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// Initializes the object's fields</a:t>
            </a: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numerator + "/" +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CF12FA-B0F5-FC3C-E9DF-E1F65AA5E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B5990703-92FC-0FA4-4928-745E99C27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9" y="79561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177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account: 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58" y="721660"/>
            <a:ext cx="6479379" cy="2822203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Goal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 represent and manipulate </a:t>
            </a:r>
            <a:r>
              <a:rPr lang="en-US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bank accounts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b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to record</a:t>
            </a:r>
            <a:br>
              <a:rPr lang="en-US" sz="16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about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ID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owner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balance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34E2179-6907-C745-BAC1-598DC3BC429C}"/>
              </a:ext>
            </a:extLst>
          </p:cNvPr>
          <p:cNvSpPr txBox="1">
            <a:spLocks/>
          </p:cNvSpPr>
          <p:nvPr/>
        </p:nvSpPr>
        <p:spPr bwMode="auto">
          <a:xfrm>
            <a:off x="3006273" y="1126336"/>
            <a:ext cx="4426286" cy="262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Manipulation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to do</a:t>
            </a:r>
            <a:b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with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construct 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 new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the account 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deposit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in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withdraw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from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to another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0C28369-8B76-07D5-FE2B-D316A29384B8}"/>
              </a:ext>
            </a:extLst>
          </p:cNvPr>
          <p:cNvGrpSpPr/>
          <p:nvPr/>
        </p:nvGrpSpPr>
        <p:grpSpPr>
          <a:xfrm>
            <a:off x="569943" y="3553966"/>
            <a:ext cx="7470471" cy="2736695"/>
            <a:chOff x="569943" y="3553966"/>
            <a:chExt cx="7470471" cy="2736695"/>
          </a:xfrm>
        </p:grpSpPr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3363D357-E664-E849-AF67-DBD6B7EC4D64}"/>
                </a:ext>
              </a:extLst>
            </p:cNvPr>
            <p:cNvSpPr/>
            <p:nvPr/>
          </p:nvSpPr>
          <p:spPr>
            <a:xfrm>
              <a:off x="569943" y="5406879"/>
              <a:ext cx="7470471" cy="883782"/>
            </a:xfrm>
            <a:prstGeom prst="wedgeRoundRectCallout">
              <a:avLst>
                <a:gd name="adj1" fmla="val -20966"/>
                <a:gd name="adj2" fmla="val 45913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t" anchorCtr="0"/>
            <a:lstStyle/>
            <a:p>
              <a:pPr>
                <a:spcBef>
                  <a:spcPts val="12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Determined by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  Representative users, product managers, system architects</a:t>
              </a:r>
            </a:p>
            <a:p>
              <a:pPr>
                <a:spcBef>
                  <a:spcPts val="12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Key outcome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 </a:t>
              </a:r>
              <a:r>
                <a:rPr lang="en-US" sz="16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BankAccount</a:t>
              </a:r>
              <a:r>
                <a:rPr lang="en-US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API </a:t>
              </a:r>
            </a:p>
          </p:txBody>
        </p:sp>
        <p:pic>
          <p:nvPicPr>
            <p:cNvPr id="1026" name="Picture 2" descr="How to Run a Successful Design Review | UX Booth">
              <a:extLst>
                <a:ext uri="{FF2B5EF4-FFF2-40B4-BE49-F238E27FC236}">
                  <a16:creationId xmlns:a16="http://schemas.microsoft.com/office/drawing/2014/main" id="{BA53ABD8-060F-D301-4495-29ED19CBD5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1441" y="3553966"/>
              <a:ext cx="3525633" cy="1696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8055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5E2C7-2857-6316-41E2-99A6DAC5CA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B773296-93BB-4C7D-7467-535112D71D4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</a:t>
            </a:r>
            <a:endParaRPr kumimoji="0" lang="en-US" sz="1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8783020-6F00-0A2A-69D1-4116C38BB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1703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// Initializes the object's fields</a:t>
            </a: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return numerator + "/" +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DFE4FA3A-0982-F5F5-867B-58242490F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929" y="795616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5960AD-A4F7-15F3-79A2-6F99FF4FB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57651C-C37F-B54C-F4FF-F8FE6D00C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-2/-3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4/-5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8/16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50D77D0-CF43-2E19-1A38-767B2AB19E28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2122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896CF8-4C48-65B1-EB7B-67815036B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38EA6D9-C736-106E-F815-761B3C0F53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fraction, and reduces it if necessary.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Reduces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Reduces this fraction by dividing its numerator and</a:t>
            </a:r>
            <a:b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denominator by their </a:t>
            </a:r>
            <a:r>
              <a:rPr lang="en-US" sz="110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GCD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reduce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int gcd = gcd(Math.abs(numerator),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Math.abs(denominator));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numerator = numerator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denominator = denominator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he-IL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greatest common divisor of two positive numbers.</a:t>
            </a:r>
          </a:p>
          <a:p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private static 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gcd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(int x, int y)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int rem;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while (y != 0)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rem = x %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x =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y = rem;</a:t>
            </a:r>
            <a:r>
              <a:rPr lang="he-IL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return x;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540849C3-BD9F-191F-6B1A-F4B71423E7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Improved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92B5DD-48E4-9AB4-E9CC-95C452A8AD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4202" y="1277191"/>
            <a:ext cx="2840301" cy="290125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Fraction(1,2);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System.out.println(a);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System.out.println(b);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E327C5-9F56-3193-EC6B-94A44737F5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6769" y="3925402"/>
            <a:ext cx="1934336" cy="13276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-2/-3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4/-5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can be improved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9F51591C-2A33-D797-9936-3B79F16CB463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FC38AC7-702D-51E2-B694-E8A314073784}"/>
              </a:ext>
            </a:extLst>
          </p:cNvPr>
          <p:cNvSpPr/>
          <p:nvPr/>
        </p:nvSpPr>
        <p:spPr bwMode="auto">
          <a:xfrm>
            <a:off x="428878" y="450214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D873630-83EA-1C9C-D0FA-55DD4461D539}"/>
              </a:ext>
            </a:extLst>
          </p:cNvPr>
          <p:cNvSpPr/>
          <p:nvPr/>
        </p:nvSpPr>
        <p:spPr bwMode="auto">
          <a:xfrm>
            <a:off x="428878" y="329352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873571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161F28-43E1-530C-A841-7B30DDC456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71E94A8-4720-EDE3-92D0-96ED90C7B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fraction, and reduces it if necessary.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Reduces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Reduces this fraction by dividing its numerator and</a:t>
            </a:r>
            <a:b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 denominator by their GCD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reduce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int gcd = gcd(Math.abs(numerator),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Math.abs(denominator));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numerator = numerator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denominator = denominator / gcd;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he-IL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Returns the greatest common divisor of two positive numbers.</a:t>
            </a:r>
          </a:p>
          <a:p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private static 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gcd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(int x, int y)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int rem;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while (y != 0) {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rem = x %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x = y;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    y = rem;</a:t>
            </a:r>
            <a:r>
              <a:rPr lang="he-IL" sz="1100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    return x;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   }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ADC123BB-8DE6-D786-2653-E035839DB7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Improved</a:t>
            </a:r>
            <a:endParaRPr kumimoji="0" lang="en-US" sz="1400" dirty="0"/>
          </a:p>
        </p:txBody>
      </p:sp>
      <p:sp>
        <p:nvSpPr>
          <p:cNvPr id="18" name="Rounded Rectangular Callout 17">
            <a:extLst>
              <a:ext uri="{FF2B5EF4-FFF2-40B4-BE49-F238E27FC236}">
                <a16:creationId xmlns:a16="http://schemas.microsoft.com/office/drawing/2014/main" id="{690CA29F-88E2-E73C-6D3A-C47866AD2471}"/>
              </a:ext>
            </a:extLst>
          </p:cNvPr>
          <p:cNvSpPr/>
          <p:nvPr/>
        </p:nvSpPr>
        <p:spPr>
          <a:xfrm>
            <a:off x="4977098" y="755007"/>
            <a:ext cx="3554626" cy="1931632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1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Minimize code clutter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In the constructor’s code: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this.reduce();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” can be replaced with “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reduce();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”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Explanation: we are calling a method in the same class, on the current object.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C3A42F89-935A-B578-5C22-E7D01217CB23}"/>
              </a:ext>
            </a:extLst>
          </p:cNvPr>
          <p:cNvSpPr/>
          <p:nvPr/>
        </p:nvSpPr>
        <p:spPr>
          <a:xfrm>
            <a:off x="4977098" y="2678714"/>
            <a:ext cx="3554626" cy="2082302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2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: (refactoring)</a:t>
            </a:r>
            <a:endParaRPr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Best practice: Move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function to a 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MyMath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class, make it public, and use it  by calling  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MyMath.gcd(int,int)</a:t>
            </a:r>
            <a:r>
              <a:rPr lang="en-US" sz="14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Rationale: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gcd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function can serve many needs, not only those of the 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class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And... It simply does not belong to a class that represents fractions.</a:t>
            </a: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7F4FEA5E-161F-3274-B21F-E86CFE196F1A}"/>
              </a:ext>
            </a:extLst>
          </p:cNvPr>
          <p:cNvSpPr/>
          <p:nvPr/>
        </p:nvSpPr>
        <p:spPr bwMode="auto">
          <a:xfrm>
            <a:off x="504714" y="171195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8AB7D18E-8758-E737-9F07-628527898AF9}"/>
              </a:ext>
            </a:extLst>
          </p:cNvPr>
          <p:cNvSpPr/>
          <p:nvPr/>
        </p:nvSpPr>
        <p:spPr bwMode="auto">
          <a:xfrm>
            <a:off x="428878" y="450214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9665CC40-5D49-BE0C-C93C-19D768AFC2B7}"/>
              </a:ext>
            </a:extLst>
          </p:cNvPr>
          <p:cNvSpPr/>
          <p:nvPr/>
        </p:nvSpPr>
        <p:spPr bwMode="auto">
          <a:xfrm>
            <a:off x="428878" y="329352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92236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E03FB-6CC6-5F99-B11D-5E05FD23B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662377C-6C7E-A5A3-2480-349451478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reduced fraction from the given numerator and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denominator. For example, given 8 and 16, constructs the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fraction 1/2. If the denominator is negative, inverts the signs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of both the numerator and the denominator.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For example, 2/-3 becomes -2/3, and -2/-3 becomes 2/3.    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numerator     (can be signed)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denominator (can be signed, must be non-zero)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@return a reduced, properly signed fraction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@pre denominator != 0 (not checked)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Handles the signs of the numerator and denominator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if (denominator &lt; 0)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numerator = -1 *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denominator = -1 *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Initializes the fields of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Divides the numerator and the denominator of this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// fraction by their greatest common divisor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1DCB0BD-358A-9810-3308-0255E837E9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Final</a:t>
            </a:r>
            <a:endParaRPr kumimoji="0"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8610492-B181-CF37-6D34-CA0319C2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243" y="3274157"/>
            <a:ext cx="2840301" cy="20545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0" anchor="t" anchorCtr="0"/>
          <a:lstStyle/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c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Fraction(-2,-3);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Fraction(4,-5);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 </a:t>
            </a:r>
            <a:r>
              <a:rPr lang="en-US" sz="11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Fraction(8,16);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System.out.println(c);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System.out.println(d);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System.out.println(e);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B2CB3C-895D-912A-C2B4-A2FBA1E3E1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8300" y="5155111"/>
            <a:ext cx="1118320" cy="9408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1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2/3</a:t>
            </a:r>
            <a:endParaRPr lang="en-US" sz="105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-4/5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1/2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28950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4BCA5-7D2A-5E39-7C93-64FE873564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E9504F7-FE6F-8DDE-E04A-A6B431CC2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72772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reduced fraction from the given numerator and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denominator. For example, given 8 and 16, constructs the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fraction 1/2. If the denominator is negative, inverts the signs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of both the numerator and the denominator.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For example, 2/-3 becomes -2/3, and -2/-3 becomes 2/3.     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numerator     (can be signed)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@param denominator (can be signed, must be non-zero)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@return a reduced, properly signed fraction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@pre denominator != 0 (not checked)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  <a:endParaRPr lang="en-US" sz="1100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Handles the signs of the numerator and denominator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if (denominator &lt; 0) {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numerator = -1 *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    denominator = -1 * denominator;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Initializes the fields of this fraction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this.numerator =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this.denominator = denominator;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Divides the numerator and the denominator of this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        // fraction by their greatest common divisor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    reduce(); 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86846F5-8B20-FC5E-E698-80DCF0E410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sz="2000" dirty="0"/>
              <a:t>Fraction Constructor: Final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ABA96C4-928E-2990-F5FD-8B69C309D784}"/>
              </a:ext>
            </a:extLst>
          </p:cNvPr>
          <p:cNvSpPr/>
          <p:nvPr/>
        </p:nvSpPr>
        <p:spPr>
          <a:xfrm>
            <a:off x="4977098" y="755007"/>
            <a:ext cx="3554626" cy="2299278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1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 Javadoc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documentation tool that uses annotations (like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/** comment */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en-US" sz="1200" b="0" i="0" dirty="0">
                <a:solidFill>
                  <a:srgbClr val="374151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@</a:t>
            </a: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for generating HTML documentation pages from the source code.</a:t>
            </a:r>
          </a:p>
          <a:p>
            <a:pPr>
              <a:spcBef>
                <a:spcPts val="600"/>
              </a:spcBef>
            </a:pPr>
            <a:r>
              <a:rPr lang="en-US" sz="1600" b="0" i="0" dirty="0">
                <a:solidFill>
                  <a:srgbClr val="37415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Helps creating standardized, easy-to-read documentation for Java classes, methods, and fields.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FC1AA8C6-CB18-B8B7-3519-62283B016AC3}"/>
              </a:ext>
            </a:extLst>
          </p:cNvPr>
          <p:cNvSpPr/>
          <p:nvPr/>
        </p:nvSpPr>
        <p:spPr>
          <a:xfrm>
            <a:off x="5061180" y="3429000"/>
            <a:ext cx="3714627" cy="1139343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Note 2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 Exceptions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What to do when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denominator == 0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?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Solution: Throwing an exception (later).</a:t>
            </a:r>
          </a:p>
        </p:txBody>
      </p:sp>
    </p:spTree>
    <p:extLst>
      <p:ext uri="{BB962C8B-B14F-4D97-AF65-F5344CB8AC3E}">
        <p14:creationId xmlns:p14="http://schemas.microsoft.com/office/powerpoint/2010/main" val="8272551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FAD571-8029-119B-3744-B0130E33A9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B17EF5-7572-79DB-D8DD-A63E38ECC8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5" y="691925"/>
            <a:ext cx="5163523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example,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*  given 3 and 5, constructs the fraction 3/5.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926D02D7-37F6-D929-DEA1-3F14AFF954D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AA2D809-B66B-B33A-57CB-57428AB9ACE5}"/>
              </a:ext>
            </a:extLst>
          </p:cNvPr>
          <p:cNvSpPr/>
          <p:nvPr/>
        </p:nvSpPr>
        <p:spPr bwMode="auto">
          <a:xfrm>
            <a:off x="358916" y="306657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B735A728-DC25-ECCC-28EE-E8EE21614CB7}"/>
              </a:ext>
            </a:extLst>
          </p:cNvPr>
          <p:cNvSpPr/>
          <p:nvPr/>
        </p:nvSpPr>
        <p:spPr bwMode="auto">
          <a:xfrm>
            <a:off x="378356" y="356760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4692C29-4BAC-7A2E-1C4A-5C8FEEDFE8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20CAE93-31AD-032E-F300-720D7830EC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3125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A72C3-1BCE-D993-D46F-D85F74C75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F2D29675-DDD4-584E-D62D-C668708B25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F94C00F-FCE0-62C5-BDED-09F996795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 (numerator * other.denominator +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 other.numerator * denominator),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denominator * other.denominator 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(numerator * other.numerator,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denominator * other.denominator);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494033-8D3D-B3C5-57AD-1E50A01CF6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B691016-2A02-DE85-371C-F9F919439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6" descr="Open box - Free shipping and delivery icons">
            <a:extLst>
              <a:ext uri="{FF2B5EF4-FFF2-40B4-BE49-F238E27FC236}">
                <a16:creationId xmlns:a16="http://schemas.microsoft.com/office/drawing/2014/main" id="{09EC0A83-0DB9-42B6-0A66-AC8700866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9765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7A901-3B53-9359-5AB8-CAC4A842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3">
            <a:extLst>
              <a:ext uri="{FF2B5EF4-FFF2-40B4-BE49-F238E27FC236}">
                <a16:creationId xmlns:a16="http://schemas.microsoft.com/office/drawing/2014/main" id="{979525B0-F49E-E238-D324-8B50F9245D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 methods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E70EBC6-DDC8-B167-65A4-6CCA1C0FF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 (numerator * other.denominator +</a:t>
            </a:r>
            <a:br>
              <a:rPr lang="en-US" sz="1100" dirty="0">
                <a:latin typeface="Consolas"/>
                <a:ea typeface="Consolas"/>
                <a:cs typeface="Consolas"/>
              </a:rPr>
            </a:b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 other.numerator * denominator),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 denominator * other.denominator 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100" dirty="0">
                <a:solidFill>
                  <a:srgbClr val="0048B7"/>
                </a:solidFill>
                <a:latin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return new Fraction (numerator * other.numerator,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                         denominator * other.denominator);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F70FE4-816A-46DF-B3C4-39C86DB360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7676" y="4724070"/>
            <a:ext cx="5020903" cy="178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36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a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Fraction(1,3);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b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Fraction(3,7);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+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a.add(b));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System.out.println(a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*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b + </a:t>
            </a:r>
            <a:r>
              <a:rPr lang="en-US" sz="11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" = "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+ a.multiply(b));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c =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Fraction(2,5);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 d = a.multiply(b.add(c));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Computes and prints a * (b + c)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System.out.println(a + " * ( " + b + " + " + c + " ) = " + d);</a:t>
            </a:r>
          </a:p>
          <a:p>
            <a:pPr>
              <a:spcBef>
                <a:spcPts val="3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CD2CD0A-DF2D-3039-1B29-AB5A35C5E8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4179" y="3938039"/>
            <a:ext cx="2335323" cy="11069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72000" rIns="0" bIns="360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Output:</a:t>
            </a:r>
            <a:endParaRPr lang="en-US" sz="1200" b="1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+ 3/7 = 16/21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3/7 = 1/7</a:t>
            </a:r>
          </a:p>
          <a:p>
            <a:pPr>
              <a:spcBef>
                <a:spcPts val="600"/>
              </a:spcBef>
            </a:pPr>
            <a:r>
              <a:rPr lang="en-IL" sz="1100">
                <a:latin typeface="Consolas" panose="020B0609020204030204" pitchFamily="49" charset="0"/>
                <a:cs typeface="Consolas" panose="020B0609020204030204" pitchFamily="49" charset="0"/>
              </a:rPr>
              <a:t>1/3 * ( 3/7 + 2/5 ) = 29/105</a:t>
            </a:r>
          </a:p>
          <a:p>
            <a:pPr>
              <a:spcBef>
                <a:spcPts val="600"/>
              </a:spcBef>
            </a:pP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3" name="Picture 6" descr="Open box - Free shipping and delivery icons">
            <a:extLst>
              <a:ext uri="{FF2B5EF4-FFF2-40B4-BE49-F238E27FC236}">
                <a16:creationId xmlns:a16="http://schemas.microsoft.com/office/drawing/2014/main" id="{1C481E3A-6268-A5EB-AD99-6689F9FDD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74915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C68A9-41EA-1696-27DE-63AAF13EC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7EA41CC-7566-D725-FC7F-BA2441D0FE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5" y="691925"/>
            <a:ext cx="5163523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For example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division of this fraction and the other one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divide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ECC7BC58-68CA-F818-5093-E330577500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</a:t>
            </a:r>
            <a:endParaRPr kumimoji="0" lang="en-US" sz="1400" dirty="0"/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D1D5FC3-BE0D-71A9-F28A-A74E13661C27}"/>
              </a:ext>
            </a:extLst>
          </p:cNvPr>
          <p:cNvSpPr/>
          <p:nvPr/>
        </p:nvSpPr>
        <p:spPr bwMode="auto">
          <a:xfrm>
            <a:off x="433826" y="38859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45B7859-773D-EE48-8D7E-07140EA8ECF3}"/>
              </a:ext>
            </a:extLst>
          </p:cNvPr>
          <p:cNvSpPr/>
          <p:nvPr/>
        </p:nvSpPr>
        <p:spPr bwMode="auto">
          <a:xfrm>
            <a:off x="463776" y="44427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69B9FD5-901B-FBF6-6665-BBDA90EEC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72" y="5046902"/>
            <a:ext cx="5859551" cy="8721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Menlo" panose="020B0609030804020204" pitchFamily="49" charset="0"/>
              </a:rPr>
              <a:t>System.out.print("2/3 : 4/5 = 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System.out.println((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Fraction(2,3)).divide(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Fraction(4,5))); </a:t>
            </a: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2559AD-5F1A-0E58-E7C2-5FD786D3D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014" y="4641108"/>
            <a:ext cx="1651603" cy="670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2/3 : 4/5 = 5/6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03714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2EB3D-9238-873F-3711-06FCFEFFA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F3F230B-58DB-4CA8-6C4C-93F17AD69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7" y="691925"/>
            <a:ext cx="5150798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private int numerator;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int denominator;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reduced fraction from the given num. and denom.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 {</a:t>
            </a:r>
          </a:p>
          <a:p>
            <a:r>
              <a:rPr lang="en-US" sz="120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/** Returns the product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 (Fraction other) {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100" dirty="0">
                <a:latin typeface="Consolas"/>
                <a:ea typeface="Consolas"/>
                <a:cs typeface="Consolas"/>
              </a:rPr>
              <a:t>}</a:t>
            </a:r>
            <a:endParaRPr lang="en-US" sz="105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050" dirty="0">
                <a:solidFill>
                  <a:srgbClr val="0048B7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reciprocal of this fraction. */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050" dirty="0">
                <a:latin typeface="Consolas"/>
                <a:ea typeface="Consolas"/>
                <a:cs typeface="Consolas"/>
              </a:rPr>
              <a:t>() {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new Fraction(denominator, numerator);</a:t>
            </a:r>
          </a:p>
          <a:p>
            <a:pPr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lnSpc>
                <a:spcPts val="1480"/>
              </a:lnSpc>
              <a:spcBef>
                <a:spcPts val="60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division of this fraction and the other one */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public Fraction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divide</a:t>
            </a:r>
            <a:r>
              <a:rPr lang="en-US" sz="1050" dirty="0">
                <a:latin typeface="Consolas"/>
                <a:ea typeface="Consolas"/>
                <a:cs typeface="Consolas"/>
              </a:rPr>
              <a:t> (Fraction other) {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    return multiply(other.invert());</a:t>
            </a:r>
          </a:p>
          <a:p>
            <a:pPr>
              <a:lnSpc>
                <a:spcPts val="1480"/>
              </a:lnSpc>
              <a:spcBef>
                <a:spcPts val="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    }</a:t>
            </a:r>
            <a:endParaRPr lang="en-US" sz="105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71A94A03-E476-835A-0C71-1157B32EBF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arithmetic</a:t>
            </a:r>
            <a:endParaRPr kumimoji="0" lang="en-US" sz="1400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CB989424-F7A2-8C37-AA4B-3A971A45A3F2}"/>
              </a:ext>
            </a:extLst>
          </p:cNvPr>
          <p:cNvSpPr/>
          <p:nvPr/>
        </p:nvSpPr>
        <p:spPr bwMode="auto">
          <a:xfrm>
            <a:off x="485859" y="3228751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4AB67310-0410-2A80-2609-19701C567E4D}"/>
              </a:ext>
            </a:extLst>
          </p:cNvPr>
          <p:cNvSpPr/>
          <p:nvPr/>
        </p:nvSpPr>
        <p:spPr bwMode="auto">
          <a:xfrm>
            <a:off x="485860" y="3990846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EF3BE0-E2D6-3C2F-FEF8-FDEA99162F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72172" y="5046902"/>
            <a:ext cx="5859551" cy="87216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code, in any class: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Menlo" panose="020B0609030804020204" pitchFamily="49" charset="0"/>
              </a:rPr>
              <a:t>System.out.print("2/3 : 4/5 = ");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System.out.println((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Fraction(2,3)).divide(</a:t>
            </a:r>
            <a:r>
              <a:rPr lang="en-US" sz="1100" dirty="0">
                <a:solidFill>
                  <a:srgbClr val="7F0055"/>
                </a:solidFill>
                <a:latin typeface="Menlo" panose="020B06090308040202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Menlo" panose="020B0609030804020204" pitchFamily="49" charset="0"/>
              </a:rPr>
              <a:t> Fraction(4,5))); </a:t>
            </a:r>
            <a:endParaRPr lang="en-IL" sz="110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D4089B8-BDA5-F854-4675-E213F74AD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1014" y="4641108"/>
            <a:ext cx="1651603" cy="67074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08000" rIns="0" bIns="262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output:</a:t>
            </a: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2/3 : 4/5 = 5/6</a:t>
            </a:r>
          </a:p>
          <a:p>
            <a:pPr>
              <a:spcBef>
                <a:spcPts val="600"/>
              </a:spcBef>
            </a:pP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2" name="Picture 6" descr="Open box - Free shipping and delivery icons">
            <a:extLst>
              <a:ext uri="{FF2B5EF4-FFF2-40B4-BE49-F238E27FC236}">
                <a16:creationId xmlns:a16="http://schemas.microsoft.com/office/drawing/2014/main" id="{F9F5D002-C0C0-4C33-04CB-F1BC72EA9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819" y="834061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8588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0318B8-FC53-0FF1-9477-1AFA6B021F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E0500-FAD7-F7CA-EC66-78FC4306C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account: requirements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78EA658-E089-D515-CA06-8C1F904592E5}"/>
              </a:ext>
            </a:extLst>
          </p:cNvPr>
          <p:cNvSpPr/>
          <p:nvPr/>
        </p:nvSpPr>
        <p:spPr bwMode="auto">
          <a:xfrm>
            <a:off x="904073" y="3604785"/>
            <a:ext cx="1248818" cy="407097"/>
          </a:xfrm>
          <a:prstGeom prst="roundRect">
            <a:avLst/>
          </a:prstGeom>
          <a:solidFill>
            <a:srgbClr val="FFEAB7">
              <a:alpha val="71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540C4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fields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2540C4"/>
              </a:solidFill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955F46C-BA60-45F6-1743-4BBA5A7D0F33}"/>
              </a:ext>
            </a:extLst>
          </p:cNvPr>
          <p:cNvSpPr/>
          <p:nvPr/>
        </p:nvSpPr>
        <p:spPr bwMode="auto">
          <a:xfrm>
            <a:off x="4234702" y="3620824"/>
            <a:ext cx="1248818" cy="407097"/>
          </a:xfrm>
          <a:prstGeom prst="roundRect">
            <a:avLst/>
          </a:prstGeom>
          <a:solidFill>
            <a:srgbClr val="FFEAB7">
              <a:alpha val="71000"/>
            </a:srgb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>
                <a:ln>
                  <a:noFill/>
                </a:ln>
                <a:solidFill>
                  <a:srgbClr val="2540C4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methods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rgbClr val="2540C4"/>
              </a:solidFill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F044F28-E06B-C754-0EAF-F129BB3F9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1660"/>
            <a:ext cx="6479379" cy="2822203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Goal</a:t>
            </a:r>
            <a: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 represent and manipulate </a:t>
            </a:r>
            <a:r>
              <a:rPr lang="en-US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bank accounts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Representation</a:t>
            </a:r>
            <a:br>
              <a:rPr lang="en-US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b="1" i="1" dirty="0">
                <a:solidFill>
                  <a:srgbClr val="2540C4"/>
                </a:solidFill>
                <a:latin typeface="Times New Roman" charset="0"/>
                <a:ea typeface="Times New Roman" charset="0"/>
                <a:cs typeface="Times New Roman" charset="0"/>
              </a:rPr>
              <a:t>to record</a:t>
            </a:r>
            <a:br>
              <a:rPr lang="en-US" sz="1600" i="1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about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ID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owner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account balance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10EE3DC-1F01-E447-1CFF-F8A33443C1E9}"/>
              </a:ext>
            </a:extLst>
          </p:cNvPr>
          <p:cNvSpPr txBox="1">
            <a:spLocks/>
          </p:cNvSpPr>
          <p:nvPr/>
        </p:nvSpPr>
        <p:spPr bwMode="auto">
          <a:xfrm>
            <a:off x="3006273" y="1126336"/>
            <a:ext cx="4426286" cy="2628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Manipulation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Things we wish </a:t>
            </a:r>
            <a:r>
              <a:rPr lang="en-US" sz="1600" b="1" i="1" kern="0" dirty="0">
                <a:solidFill>
                  <a:srgbClr val="2540C4"/>
                </a:solidFill>
                <a:latin typeface="Times New Roman" charset="0"/>
                <a:ea typeface="Times New Roman" charset="0"/>
                <a:cs typeface="Times New Roman" charset="0"/>
              </a:rPr>
              <a:t>to do</a:t>
            </a:r>
            <a:b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with bank accounts: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construct 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a new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display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the account 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deposit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in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withdraw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from the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ct val="50000"/>
              <a:buFont typeface="Wingdings" charset="2"/>
              <a:buChar char="q"/>
            </a:pPr>
            <a:r>
              <a:rPr lang="en-US" sz="1600" i="1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transfer</a:t>
            </a: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 money to another account</a:t>
            </a:r>
          </a:p>
          <a:p>
            <a:pPr marL="720725" lvl="2" indent="-27463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bg1"/>
              </a:buClr>
              <a:buSzPct val="50000"/>
              <a:buFont typeface="Wingdings" charset="2"/>
              <a:buChar char="q"/>
            </a:pPr>
            <a:r>
              <a:rPr lang="en-US" sz="1600" kern="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…</a:t>
            </a:r>
          </a:p>
          <a:p>
            <a:pPr marL="285750" indent="-285750">
              <a:buFont typeface="Arial"/>
              <a:buChar char="•"/>
            </a:pPr>
            <a:endParaRPr lang="en-US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57547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D9F4C-3663-1C34-FE0C-6A1C8E967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BF0466-21E5-674C-814C-71D5ED7BE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2276" y="691925"/>
            <a:ext cx="4204821" cy="50838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signed fraction like 1/2 or -2/3. */</a:t>
            </a:r>
          </a:p>
          <a:p>
            <a:pPr>
              <a:spcBef>
                <a:spcPts val="300"/>
              </a:spcBef>
            </a:pPr>
            <a:r>
              <a:rPr lang="en-US" sz="105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05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050" dirty="0">
                <a:latin typeface="Consolas"/>
                <a:ea typeface="Consolas"/>
                <a:cs typeface="Consolas"/>
              </a:rPr>
              <a:t> {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fraction.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100" dirty="0">
                <a:latin typeface="Consolas"/>
                <a:ea typeface="Consolas"/>
                <a:cs typeface="Consolas"/>
              </a:rPr>
              <a:t>(int numerator, int denominator)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sum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product of this fraction and the other one.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1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endParaRPr lang="en-US" sz="1100" dirty="0">
              <a:solidFill>
                <a:srgbClr val="4F76CB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inverse of this fraction. */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Fraction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a string representation of this fraction</a:t>
            </a:r>
            <a:b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 * in the form "numerator/denominator" */</a:t>
            </a: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public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100" dirty="0">
                <a:solidFill>
                  <a:srgbClr val="008000"/>
                </a:solidFill>
                <a:latin typeface="Consolas"/>
                <a:ea typeface="Consolas"/>
                <a:cs typeface="Consolas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7779371-78A5-7349-6F11-7A67C36ED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Recap: The Fraction class</a:t>
            </a:r>
            <a:endParaRPr kumimoji="0" lang="en-US" sz="1400" dirty="0"/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59C8A9B8-3CED-CAE8-9898-417306C5E9CF}"/>
              </a:ext>
            </a:extLst>
          </p:cNvPr>
          <p:cNvSpPr/>
          <p:nvPr/>
        </p:nvSpPr>
        <p:spPr>
          <a:xfrm>
            <a:off x="4977098" y="755007"/>
            <a:ext cx="3733012" cy="1414827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Fraction class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Extends Java’s type system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Provides accurate fraction representation 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28A058B-5A8C-A67D-6F88-676C89BB4F36}"/>
              </a:ext>
            </a:extLst>
          </p:cNvPr>
          <p:cNvSpPr/>
          <p:nvPr/>
        </p:nvSpPr>
        <p:spPr>
          <a:xfrm>
            <a:off x="4967413" y="2033461"/>
            <a:ext cx="3829746" cy="2128024"/>
          </a:xfrm>
          <a:prstGeom prst="wedgeRoundRectCallout">
            <a:avLst>
              <a:gd name="adj1" fmla="val -3938"/>
              <a:gd name="adj2" fmla="val 50675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08000" tIns="0" rIns="36000" rtlCol="0" anchor="t" anchorCtr="0"/>
          <a:lstStyle/>
          <a:p>
            <a:pPr>
              <a:spcBef>
                <a:spcPts val="12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Possible applications</a:t>
            </a: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Scientific / engineering programs that require high-precision computations</a:t>
            </a: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Finance, music, games, cooking apps (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1/2 cup of sugar...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), etc.</a:t>
            </a:r>
          </a:p>
          <a:p>
            <a:pPr marL="182563" indent="-182563">
              <a:spcBef>
                <a:spcPts val="1200"/>
              </a:spcBef>
              <a:buFont typeface="Arial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Programs that teach fraction arithmetic.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68CADC-F87F-5BFF-A59D-DA0F6D72C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1113" y="4351281"/>
            <a:ext cx="2402345" cy="165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8163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8DC79-079E-9FCF-EBFB-0132702CA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8EF74-7F48-6943-3738-4BE4E294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7E6A780-8B5F-0AAF-57AD-18A191B94288}"/>
              </a:ext>
            </a:extLst>
          </p:cNvPr>
          <p:cNvGrpSpPr/>
          <p:nvPr/>
        </p:nvGrpSpPr>
        <p:grpSpPr>
          <a:xfrm>
            <a:off x="878807" y="1107802"/>
            <a:ext cx="7755473" cy="3941415"/>
            <a:chOff x="878807" y="1107802"/>
            <a:chExt cx="7755473" cy="3941415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90FD4A1C-0E9D-6DE6-A7BC-A5A3A1BC69E5}"/>
                </a:ext>
              </a:extLst>
            </p:cNvPr>
            <p:cNvSpPr/>
            <p:nvPr/>
          </p:nvSpPr>
          <p:spPr bwMode="auto">
            <a:xfrm>
              <a:off x="5631560" y="1107802"/>
              <a:ext cx="2078628" cy="2321198"/>
            </a:xfrm>
            <a:prstGeom prst="roundRect">
              <a:avLst/>
            </a:prstGeom>
            <a:noFill/>
            <a:ln w="2857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" name="Content Placeholder 2">
              <a:extLst>
                <a:ext uri="{FF2B5EF4-FFF2-40B4-BE49-F238E27FC236}">
                  <a16:creationId xmlns:a16="http://schemas.microsoft.com/office/drawing/2014/main" id="{98CE0CA3-2364-1B0C-E52F-58B092B25B1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878807" y="4162934"/>
              <a:ext cx="7755473" cy="8862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(Client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ow to </a:t>
              </a:r>
              <a:r>
                <a: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use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Point 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objects (previous lecture)</a:t>
              </a:r>
              <a:endPara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(Class view): 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How to </a:t>
              </a:r>
              <a:r>
                <a:rPr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realize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the </a:t>
              </a:r>
              <a:r>
                <a:rPr lang="en-US" sz="1400" dirty="0">
                  <a:solidFill>
                    <a:schemeClr val="tx1"/>
                  </a:solidFill>
                  <a:latin typeface="Consolas"/>
                  <a:cs typeface="Consolas"/>
                </a:rPr>
                <a:t>Point </a:t>
              </a:r>
              <a:r>
                <a:rPr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class (this lecture)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5872AF2-10A0-31D0-372A-D19E25297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7542" y="1602071"/>
            <a:ext cx="1030938" cy="604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077191-A2EC-7370-39C1-FE319E95BE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5841917" y="1430927"/>
            <a:ext cx="1600575" cy="138473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93E546B-51B2-DAB6-87B7-4E217D5B44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1206" y="1312447"/>
            <a:ext cx="1050810" cy="1389292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1217A83-8301-1641-4E85-668587AE0CA1}"/>
              </a:ext>
            </a:extLst>
          </p:cNvPr>
          <p:cNvSpPr txBox="1">
            <a:spLocks/>
          </p:cNvSpPr>
          <p:nvPr/>
        </p:nvSpPr>
        <p:spPr bwMode="auto">
          <a:xfrm>
            <a:off x="6148153" y="2950849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C91E05B-E6BE-4A4C-CC15-454A6A461FAB}"/>
              </a:ext>
            </a:extLst>
          </p:cNvPr>
          <p:cNvSpPr txBox="1">
            <a:spLocks/>
          </p:cNvSpPr>
          <p:nvPr/>
        </p:nvSpPr>
        <p:spPr bwMode="auto">
          <a:xfrm>
            <a:off x="973991" y="289229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E09AA8D-5B32-51D0-5C9C-8DD23F8567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3480" y="2951853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2422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6C1BA-77AF-C8FC-AFE9-FD6BA44016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4C16AB4-6867-90D4-BE8E-5B58195E6A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6" y="660738"/>
            <a:ext cx="482186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distance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double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distanceTo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2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Returns a textual representation of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String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drawLineTo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FB60579F-AA36-9DDB-F661-3F116BE86E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abstraction (API)</a:t>
            </a:r>
            <a:endParaRPr kumimoji="0" lang="en-US" sz="14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38900-6DAA-D7D9-3403-7DD4EC3FA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713" y="3305227"/>
            <a:ext cx="3006300" cy="4803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pPr>
              <a:spcBef>
                <a:spcPts val="800"/>
              </a:spcBef>
            </a:pPr>
            <a:r>
              <a:rPr lang="is-I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(0.1,0.1) + (0.2,0.2) = (0.3,0.3)</a:t>
            </a:r>
            <a:endParaRPr lang="en-US" sz="1200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1ADF8F5-F9FB-B2FC-1299-5DD12439845F}"/>
              </a:ext>
            </a:extLst>
          </p:cNvPr>
          <p:cNvSpPr txBox="1"/>
          <p:nvPr/>
        </p:nvSpPr>
        <p:spPr>
          <a:xfrm>
            <a:off x="5580996" y="2966673"/>
            <a:ext cx="1459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2C8DB8-0F45-EE7F-AD28-6472914C25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921" y="906244"/>
            <a:ext cx="3453507" cy="18789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 and prints their addition</a:t>
            </a:r>
            <a:endParaRPr lang="en-US" sz="1200" dirty="0">
              <a:solidFill>
                <a:srgbClr val="3F7F5F"/>
              </a:solidFill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new Point(0.1,0.1);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new Point(0.2,0.2);</a:t>
            </a:r>
          </a:p>
          <a:p>
            <a:pPr>
              <a:spcBef>
                <a:spcPts val="500"/>
              </a:spcBef>
            </a:pP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20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+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          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=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.add(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4158891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3A6AC-13D9-52E5-D3B9-5BCD415CE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FE6273F-54EA-7E4C-122B-D35E1E52C8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5" y="660738"/>
            <a:ext cx="483237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y;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this.x =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this.y = y;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>
              <a:spcBef>
                <a:spcPts val="1200"/>
              </a:spcBef>
            </a:pPr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new Point((x + other.x),(y + other.y));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031BA066-0FC2-1CDF-EA06-CB8811E5A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implementation</a:t>
            </a:r>
            <a:endParaRPr kumimoji="0" lang="en-US" sz="1400" dirty="0"/>
          </a:p>
        </p:txBody>
      </p:sp>
      <p:pic>
        <p:nvPicPr>
          <p:cNvPr id="5" name="Picture 6" descr="Open box - Free shipping and delivery icons">
            <a:extLst>
              <a:ext uri="{FF2B5EF4-FFF2-40B4-BE49-F238E27FC236}">
                <a16:creationId xmlns:a16="http://schemas.microsoft.com/office/drawing/2014/main" id="{6514B6EF-4F8E-1CA0-3A25-BD7F3A3F4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05" y="1328048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002501-64ED-5798-887A-ACF6CBBDCC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6921" y="906244"/>
            <a:ext cx="3453507" cy="187899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 and prints their addition</a:t>
            </a:r>
            <a:endParaRPr lang="en-US" sz="1200" dirty="0">
              <a:solidFill>
                <a:srgbClr val="3F7F5F"/>
              </a:solidFill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new Point(0.1,0.1);</a:t>
            </a:r>
          </a:p>
          <a:p>
            <a:pPr>
              <a:spcBef>
                <a:spcPts val="500"/>
              </a:spcBef>
            </a:pP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new Point(0.2,0.2);</a:t>
            </a:r>
          </a:p>
          <a:p>
            <a:pPr>
              <a:spcBef>
                <a:spcPts val="500"/>
              </a:spcBef>
            </a:pP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System.out.println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+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+ 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             </a:t>
            </a:r>
            <a:r>
              <a:rPr lang="mr-IN" sz="1200" dirty="0">
                <a:latin typeface="Consolas" charset="0"/>
                <a:ea typeface="Consolas" charset="0"/>
                <a:cs typeface="Consolas" charset="0"/>
              </a:rPr>
              <a:t>" = " 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+ 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.add(</a:t>
            </a:r>
            <a:r>
              <a:rPr lang="mr-IN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2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2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  <a:endParaRPr lang="en-US" sz="12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4E74CE-2AA1-1969-E435-A18786709D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4713" y="3305227"/>
            <a:ext cx="3006300" cy="48039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pPr>
              <a:spcBef>
                <a:spcPts val="800"/>
              </a:spcBef>
            </a:pPr>
            <a:r>
              <a:rPr lang="is-I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(0.1,0.1) + (0.2,0.2) = (0.3,0.3)</a:t>
            </a:r>
            <a:endParaRPr lang="en-US" sz="1200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D2F89D-E21D-A66D-ADA2-127AD683958C}"/>
              </a:ext>
            </a:extLst>
          </p:cNvPr>
          <p:cNvSpPr txBox="1"/>
          <p:nvPr/>
        </p:nvSpPr>
        <p:spPr>
          <a:xfrm>
            <a:off x="5580996" y="2966673"/>
            <a:ext cx="14597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3138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77829-432F-8E43-E259-6012C2DDF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B49E1F-3D79-89BC-D391-1185187747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6" y="660738"/>
            <a:ext cx="482186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distance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double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distanceTo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endParaRPr lang="en-US" sz="12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Returns a textual representation of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String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</a:t>
            </a:r>
          </a:p>
          <a:p>
            <a:endParaRPr lang="en-US" sz="1100" dirty="0">
              <a:solidFill>
                <a:srgbClr val="0048B7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drawLineTo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400F397E-44AC-133C-2771-C3CC0CB0B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abstraction (API)</a:t>
            </a:r>
            <a:endParaRPr kumimoji="0" lang="en-US" sz="14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B7CF0D-11D9-9E37-EC36-DFE89FC24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8122" y="3402017"/>
            <a:ext cx="2570081" cy="27838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76F9FC3-ADD3-B96C-DBFD-A9441BD0A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6410" y="892495"/>
            <a:ext cx="3348406" cy="22508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new 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new Point(Math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40070412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E4BDCD-B381-7AE0-C87F-BE8D401B5D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CF6CC23-05F4-786B-E55D-C5249CA890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5" y="660738"/>
            <a:ext cx="483237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import stdLib.StdDraw;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y;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this.x =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this.y = y;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StdDraw.filledCircle(x, y, 0.01);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...</a:t>
            </a:r>
          </a:p>
          <a:p>
            <a:pPr>
              <a:spcBef>
                <a:spcPts val="1200"/>
              </a:spcBef>
            </a:pP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2451CB91-5528-7210-7F50-360ABF563FF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implementation</a:t>
            </a:r>
            <a:endParaRPr kumimoji="0" lang="en-US" sz="1400" dirty="0"/>
          </a:p>
        </p:txBody>
      </p:sp>
      <p:pic>
        <p:nvPicPr>
          <p:cNvPr id="5" name="Picture 6" descr="Open box - Free shipping and delivery icons">
            <a:extLst>
              <a:ext uri="{FF2B5EF4-FFF2-40B4-BE49-F238E27FC236}">
                <a16:creationId xmlns:a16="http://schemas.microsoft.com/office/drawing/2014/main" id="{52FF34F9-EC5E-93F2-1E37-378976609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05" y="1328048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BD010F-1655-BDD9-F87C-94D6A6F07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8122" y="3402017"/>
            <a:ext cx="2570081" cy="27838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E866AD-D665-8D61-6462-696B9B61F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06410" y="892495"/>
            <a:ext cx="3348406" cy="22508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new 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new Point(Math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21670186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702DA-2692-E5F2-31FC-CD89229DF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551E3DC-F4DD-7B79-BB09-27AD095150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495" y="660738"/>
            <a:ext cx="4832374" cy="610792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86400" rIns="0" bIns="0" anchor="t" anchorCtr="0"/>
          <a:lstStyle/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import stdLib.StdDraw;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point in a plain. A mix of math and drawing methods. */</a:t>
            </a:r>
            <a:endParaRPr lang="en-US" sz="1100" dirty="0">
              <a:solidFill>
                <a:srgbClr val="0048B7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public class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coordinates of this point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private double y;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(double x, double y)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this.x = 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this.y = y;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48B7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addition of this and the other point, as a Point object.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Point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add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new Point((x + other.x),(y + other.y));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distance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double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distanceTo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double dx = this.x - other.x;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double dy = y - other.y;       </a:t>
            </a: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Better style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Math.sqrt(dx * dx + dy * dy);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String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return ("(" + x + "," + y + ")");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StdDraw.filledCircle(x, y, 0.01);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and the other point. */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public void </a:t>
            </a:r>
            <a:r>
              <a:rPr lang="en-US" sz="1100" b="1" dirty="0">
                <a:latin typeface="Consolas" panose="020B0609020204030204" pitchFamily="49" charset="0"/>
                <a:cs typeface="Consolas" panose="020B0609020204030204" pitchFamily="49" charset="0"/>
              </a:rPr>
              <a:t>drawLineTo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(Point other) {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StdDraw.line(x, y, other.x, other.y); }</a:t>
            </a:r>
          </a:p>
          <a:p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6" name="Rectangle 3">
            <a:extLst>
              <a:ext uri="{FF2B5EF4-FFF2-40B4-BE49-F238E27FC236}">
                <a16:creationId xmlns:a16="http://schemas.microsoft.com/office/drawing/2014/main" id="{6EAFF4A6-2CF2-B1F5-415E-C72659D9676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Class implementation (complete)</a:t>
            </a:r>
            <a:endParaRPr kumimoji="0" lang="en-US" sz="1400" dirty="0"/>
          </a:p>
        </p:txBody>
      </p:sp>
      <p:pic>
        <p:nvPicPr>
          <p:cNvPr id="5" name="Picture 6" descr="Open box - Free shipping and delivery icons">
            <a:extLst>
              <a:ext uri="{FF2B5EF4-FFF2-40B4-BE49-F238E27FC236}">
                <a16:creationId xmlns:a16="http://schemas.microsoft.com/office/drawing/2014/main" id="{568145B8-C537-48C0-70B3-83439EF4BC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405" y="1328048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99616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D12AC1-336F-0AA7-AD94-881512722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4568C616-C44B-6BB1-EE92-119061C8E8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Procedural programming VS OOP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C395DBB-A4F1-860E-6EF7-EF51500EB366}"/>
              </a:ext>
            </a:extLst>
          </p:cNvPr>
          <p:cNvSpPr txBox="1">
            <a:spLocks/>
          </p:cNvSpPr>
          <p:nvPr/>
        </p:nvSpPr>
        <p:spPr bwMode="auto">
          <a:xfrm>
            <a:off x="870346" y="876791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Procedural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A2AE33A1-A270-3755-592F-041014D0D3C8}"/>
              </a:ext>
            </a:extLst>
          </p:cNvPr>
          <p:cNvSpPr txBox="1">
            <a:spLocks/>
          </p:cNvSpPr>
          <p:nvPr/>
        </p:nvSpPr>
        <p:spPr bwMode="auto">
          <a:xfrm>
            <a:off x="4466897" y="885787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Object-Oriented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EEDA0DC-5206-3D7F-9058-0A8E96CC916D}"/>
              </a:ext>
            </a:extLst>
          </p:cNvPr>
          <p:cNvSpPr txBox="1">
            <a:spLocks/>
          </p:cNvSpPr>
          <p:nvPr/>
        </p:nvSpPr>
        <p:spPr bwMode="auto">
          <a:xfrm>
            <a:off x="912804" y="1386411"/>
            <a:ext cx="3042404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library of static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methods (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functions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(all the classes and methods in weeks / homework 1, 2, 3, ..., 7)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298EF1-85C5-87D8-59B9-80DEA66415CC}"/>
              </a:ext>
            </a:extLst>
          </p:cNvPr>
          <p:cNvSpPr txBox="1">
            <a:spLocks/>
          </p:cNvSpPr>
          <p:nvPr/>
        </p:nvSpPr>
        <p:spPr bwMode="auto">
          <a:xfrm>
            <a:off x="4486305" y="1386411"/>
            <a:ext cx="4195239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Represents </a:t>
            </a:r>
            <a:r>
              <a:rPr lang="en-US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BankAccount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b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...)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2000" kern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0916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14768F-8246-518D-93AC-2B079C32D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5D41CCE3-1060-F66D-55A8-B6F88A3917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Procedural programming VS OOP</a:t>
            </a:r>
            <a:endParaRPr kumimoji="0"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C80ACDF-7CA9-32EB-DD2A-7C2A94EC4D6B}"/>
              </a:ext>
            </a:extLst>
          </p:cNvPr>
          <p:cNvSpPr txBox="1">
            <a:spLocks/>
          </p:cNvSpPr>
          <p:nvPr/>
        </p:nvSpPr>
        <p:spPr bwMode="auto">
          <a:xfrm>
            <a:off x="870346" y="876791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Procedural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1CBADFE-C76F-5D78-FCA6-91CA2FE8F797}"/>
              </a:ext>
            </a:extLst>
          </p:cNvPr>
          <p:cNvSpPr txBox="1">
            <a:spLocks/>
          </p:cNvSpPr>
          <p:nvPr/>
        </p:nvSpPr>
        <p:spPr bwMode="auto">
          <a:xfrm>
            <a:off x="4466897" y="885787"/>
            <a:ext cx="3444185" cy="79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u="sng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Object-Oriented programming</a:t>
            </a:r>
          </a:p>
          <a:p>
            <a:pPr marL="285750" indent="-285750">
              <a:buFont typeface="Arial"/>
              <a:buChar char="•"/>
            </a:pPr>
            <a:endParaRPr lang="en-US" sz="1600" u="sng" kern="0" dirty="0">
              <a:solidFill>
                <a:schemeClr val="tx1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914253-2948-06A7-4F02-5065131281F7}"/>
              </a:ext>
            </a:extLst>
          </p:cNvPr>
          <p:cNvSpPr txBox="1">
            <a:spLocks/>
          </p:cNvSpPr>
          <p:nvPr/>
        </p:nvSpPr>
        <p:spPr bwMode="auto">
          <a:xfrm>
            <a:off x="912804" y="1386411"/>
            <a:ext cx="3042404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library of static</a:t>
            </a:r>
            <a:b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methods (</a:t>
            </a:r>
            <a:r>
              <a:rPr lang="en-US" sz="1600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functions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(all the classes and methods in weeks / homework 1, 2, 3, ..., 7)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b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Static methods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: Operate on the given arguments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No fields, no constructors, no notion of </a:t>
            </a:r>
            <a:r>
              <a:rPr lang="en-US" sz="16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BDBBAD5-3717-0305-E425-BB9F5026CA24}"/>
              </a:ext>
            </a:extLst>
          </p:cNvPr>
          <p:cNvSpPr txBox="1">
            <a:spLocks/>
          </p:cNvSpPr>
          <p:nvPr/>
        </p:nvSpPr>
        <p:spPr bwMode="auto">
          <a:xfrm>
            <a:off x="4486305" y="1386411"/>
            <a:ext cx="4195239" cy="441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b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Class</a:t>
            </a:r>
            <a:r>
              <a:rPr lang="en-US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= Represents </a:t>
            </a:r>
            <a:r>
              <a:rPr lang="en-US" i="1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objects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BankAccount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</a:t>
            </a:r>
            <a:b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sz="14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Network</a:t>
            </a:r>
            <a:r>
              <a:rPr lang="en-US" sz="1400" kern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, ...)</a:t>
            </a:r>
          </a:p>
          <a:p>
            <a:pPr marL="104775" indent="0">
              <a:lnSpc>
                <a:spcPct val="100000"/>
              </a:lnSpc>
              <a:spcBef>
                <a:spcPts val="40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b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Methods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: Operate on objects</a:t>
            </a:r>
            <a:b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(</a:t>
            </a:r>
            <a:r>
              <a:rPr lang="en-US" sz="2000" i="1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and</a:t>
            </a: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on the given arguments)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Plus, optionally, some static methods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OOP  = mix of OOP and</a:t>
            </a:r>
            <a:b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</a:br>
            <a:r>
              <a:rPr lang="en-US" sz="2000" kern="0" dirty="0">
                <a:solidFill>
                  <a:schemeClr val="tx1"/>
                </a:solidFill>
                <a:latin typeface="Times New Roman" charset="0"/>
                <a:cs typeface="Times New Roman" charset="0"/>
              </a:rPr>
              <a:t>             Procedural programming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endParaRPr lang="en-US" sz="2000" kern="0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B0A6FD-931C-DC80-129A-DD4908E9C0F3}"/>
              </a:ext>
            </a:extLst>
          </p:cNvPr>
          <p:cNvGrpSpPr/>
          <p:nvPr/>
        </p:nvGrpSpPr>
        <p:grpSpPr>
          <a:xfrm>
            <a:off x="1683372" y="4409847"/>
            <a:ext cx="6227710" cy="1783926"/>
            <a:chOff x="1683372" y="4409847"/>
            <a:chExt cx="6227710" cy="1783926"/>
          </a:xfrm>
        </p:grpSpPr>
        <p:pic>
          <p:nvPicPr>
            <p:cNvPr id="23554" name="Picture 2">
              <a:extLst>
                <a:ext uri="{FF2B5EF4-FFF2-40B4-BE49-F238E27FC236}">
                  <a16:creationId xmlns:a16="http://schemas.microsoft.com/office/drawing/2014/main" id="{08B4C804-30AF-BFBF-5CC8-E11EF1B6C5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83372" y="4409847"/>
              <a:ext cx="750634" cy="8295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0" name="Picture 8" descr="C Sharp (C#) &quot; Icon - Download for free – Iconduck">
              <a:extLst>
                <a:ext uri="{FF2B5EF4-FFF2-40B4-BE49-F238E27FC236}">
                  <a16:creationId xmlns:a16="http://schemas.microsoft.com/office/drawing/2014/main" id="{4F139FF7-A28B-CA80-61FC-EA72475623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1228" y="5261248"/>
              <a:ext cx="829559" cy="93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2" name="Picture 10" descr="C++ - Free ui icons">
              <a:extLst>
                <a:ext uri="{FF2B5EF4-FFF2-40B4-BE49-F238E27FC236}">
                  <a16:creationId xmlns:a16="http://schemas.microsoft.com/office/drawing/2014/main" id="{0F668068-49B8-6310-A9C9-DEE18275FF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21675" y="5261248"/>
              <a:ext cx="907914" cy="9079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564" name="Picture 12" descr="27,981 Java Icons - Free in SVG, PNG, ICO - IconScout">
              <a:extLst>
                <a:ext uri="{FF2B5EF4-FFF2-40B4-BE49-F238E27FC236}">
                  <a16:creationId xmlns:a16="http://schemas.microsoft.com/office/drawing/2014/main" id="{79BA6550-3CED-73CD-C31D-F17D771086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1010" y="5071249"/>
              <a:ext cx="1080072" cy="1080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1432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812A5-275E-9973-AE70-263577CB2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8F06DE0-73A8-B293-B896-BBB1BABFE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owner, double balance)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100" b="1" dirty="0">
                <a:latin typeface="Consolas"/>
                <a:cs typeface="Consolas"/>
              </a:rPr>
              <a:t>B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1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100" dirty="0">
                <a:latin typeface="Consolas"/>
                <a:ea typeface="Consolas"/>
                <a:cs typeface="Consolas"/>
              </a:rPr>
              <a:t>(double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100" dirty="0">
                <a:latin typeface="Consolas"/>
                <a:ea typeface="Consolas"/>
                <a:cs typeface="Consolas"/>
              </a:rPr>
              <a:t>BankAccount other, double sum)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account, as a string.</a:t>
            </a:r>
            <a:r>
              <a:rPr lang="en-US" sz="11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*/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6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5ED828A3-2CD7-7DA6-3801-F9EFACD65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API (public interface)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27505385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C157-DB54-B826-623F-1CF691629E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7F35198-665B-3465-1445-68533C2B96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Stores the next account ID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Data of </a:t>
            </a:r>
            <a:r>
              <a:rPr lang="en-US" sz="1200" b="1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(fields)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id</a:t>
            </a:r>
            <a:r>
              <a:rPr lang="en-US" sz="1100" dirty="0">
                <a:latin typeface="Consolas"/>
                <a:ea typeface="Consolas"/>
                <a:cs typeface="Consolas"/>
              </a:rPr>
              <a:t>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owner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Sets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cs typeface="Consolas"/>
              </a:rPr>
              <a:t>setBalance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BankAccount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213B549F-EE96-E4B2-8D4A-72D6AC159A4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Fields</a:t>
            </a:r>
            <a:endParaRPr kumimoji="0"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9E1B257-2B26-0BB5-C1FF-FF541ADF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pic>
        <p:nvPicPr>
          <p:cNvPr id="3" name="Picture 6" descr="Open box - Free shipping and delivery icons">
            <a:extLst>
              <a:ext uri="{FF2B5EF4-FFF2-40B4-BE49-F238E27FC236}">
                <a16:creationId xmlns:a16="http://schemas.microsoft.com/office/drawing/2014/main" id="{F09058AC-4D8F-4683-2C2D-E90379CFEF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39" y="1396407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5728551-6F28-8BC3-4CA2-F8FD775A1D19}"/>
              </a:ext>
            </a:extLst>
          </p:cNvPr>
          <p:cNvSpPr/>
          <p:nvPr/>
        </p:nvSpPr>
        <p:spPr bwMode="auto">
          <a:xfrm>
            <a:off x="406076" y="2117430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77C5F0D-D39D-07A0-5988-9A95F68CE691}"/>
              </a:ext>
            </a:extLst>
          </p:cNvPr>
          <p:cNvSpPr/>
          <p:nvPr/>
        </p:nvSpPr>
        <p:spPr>
          <a:xfrm>
            <a:off x="5791815" y="1478956"/>
            <a:ext cx="3040115" cy="1611485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Object fields</a:t>
            </a: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Also known as: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private variables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properties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attributes</a:t>
            </a:r>
            <a:endParaRPr lang="en-US" sz="1600" i="1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Each object of the class has a private set of field values</a:t>
            </a: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5359D963-D1DA-6D3C-0FE2-CE99E905469A}"/>
              </a:ext>
            </a:extLst>
          </p:cNvPr>
          <p:cNvSpPr/>
          <p:nvPr/>
        </p:nvSpPr>
        <p:spPr>
          <a:xfrm>
            <a:off x="5859881" y="3197506"/>
            <a:ext cx="3147485" cy="1802757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Each field data type can be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...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Primitive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Array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Object</a:t>
            </a:r>
          </a:p>
          <a:p>
            <a:pPr marL="285750" indent="-285750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Any possible data type.</a:t>
            </a:r>
          </a:p>
        </p:txBody>
      </p:sp>
    </p:spTree>
    <p:extLst>
      <p:ext uri="{BB962C8B-B14F-4D97-AF65-F5344CB8AC3E}">
        <p14:creationId xmlns:p14="http://schemas.microsoft.com/office/powerpoint/2010/main" val="13291006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FF79D-B42D-2EDF-DAD2-D4925EC7E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DF1AEA1-085F-B7CD-1CF4-F7AC16975B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Stores the next account ID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Data of </a:t>
            </a:r>
            <a:r>
              <a:rPr lang="en-US" sz="1200" b="1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(fields)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id</a:t>
            </a:r>
            <a:r>
              <a:rPr lang="en-US" sz="1100" dirty="0">
                <a:latin typeface="Consolas"/>
                <a:ea typeface="Consolas"/>
                <a:cs typeface="Consolas"/>
              </a:rPr>
              <a:t>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owner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Sets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cs typeface="Consolas"/>
              </a:rPr>
              <a:t>setBalance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BankAccount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48B5C89-0E9F-94FA-1674-C923DECE7F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Getters / Setters</a:t>
            </a:r>
            <a:endParaRPr kumimoji="0"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3D90569-D744-DF93-2E83-382461E5B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646" y="136410"/>
            <a:ext cx="2551451" cy="1048655"/>
          </a:xfrm>
          <a:prstGeom prst="rect">
            <a:avLst/>
          </a:prstGeom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4B0F3C33-97C3-75E0-94D0-0483BDC8E591}"/>
              </a:ext>
            </a:extLst>
          </p:cNvPr>
          <p:cNvSpPr/>
          <p:nvPr/>
        </p:nvSpPr>
        <p:spPr bwMode="auto">
          <a:xfrm>
            <a:off x="429385" y="291088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0AE60C92-4E7F-657A-16C2-D5A0CA2C126B}"/>
              </a:ext>
            </a:extLst>
          </p:cNvPr>
          <p:cNvSpPr/>
          <p:nvPr/>
        </p:nvSpPr>
        <p:spPr bwMode="auto">
          <a:xfrm>
            <a:off x="429385" y="391470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4C4BE52B-87EA-885A-7974-5158D27DC12C}"/>
              </a:ext>
            </a:extLst>
          </p:cNvPr>
          <p:cNvSpPr/>
          <p:nvPr/>
        </p:nvSpPr>
        <p:spPr bwMode="auto">
          <a:xfrm>
            <a:off x="429384" y="4449070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6" descr="Open box - Free shipping and delivery icons">
            <a:extLst>
              <a:ext uri="{FF2B5EF4-FFF2-40B4-BE49-F238E27FC236}">
                <a16:creationId xmlns:a16="http://schemas.microsoft.com/office/drawing/2014/main" id="{E2D3808A-F17E-CC4F-A9B9-27C224670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39" y="1396407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9A19BE5-FC53-EB7F-F4CC-B1C73B91AB46}"/>
              </a:ext>
            </a:extLst>
          </p:cNvPr>
          <p:cNvSpPr/>
          <p:nvPr/>
        </p:nvSpPr>
        <p:spPr>
          <a:xfrm>
            <a:off x="5899633" y="1395387"/>
            <a:ext cx="3139264" cy="104865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Getter methods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accessors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to facilitate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reading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 data (fields) of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30D80D-FAD7-98D9-0282-C5C8D9636D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1478" y="3352479"/>
            <a:ext cx="4452536" cy="143112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0" bIns="0" anchor="ctr" anchorCtr="0"/>
          <a:lstStyle/>
          <a:p>
            <a:pPr>
              <a:spcBef>
                <a:spcPts val="400"/>
              </a:spcBef>
            </a:pPr>
            <a:r>
              <a:rPr lang="en-US" sz="1200" b="1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code: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aliceAcc = new BankAccount("Alice", 1000);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BankAccount bobAcc = new BankAccount("Bob");</a:t>
            </a:r>
            <a:endParaRPr lang="he-IL" sz="1100" dirty="0">
              <a:solidFill>
                <a:schemeClr val="bg1">
                  <a:lumMod val="50000"/>
                </a:schemeClr>
              </a:solidFill>
              <a:latin typeface="Consolas"/>
              <a:ea typeface="Monaco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Monaco"/>
                <a:cs typeface="Consolas"/>
              </a:rPr>
              <a:t>System.out.println(</a:t>
            </a:r>
            <a:r>
              <a:rPr lang="en-US" sz="1100" dirty="0">
                <a:latin typeface="Consolas"/>
                <a:ea typeface="Consolas"/>
                <a:cs typeface="Consolas"/>
              </a:rPr>
              <a:t>aliceAcc.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getBalance()</a:t>
            </a:r>
            <a:r>
              <a:rPr lang="en-US" sz="1100" dirty="0">
                <a:latin typeface="Consolas"/>
                <a:ea typeface="Consolas"/>
                <a:cs typeface="Consolas"/>
              </a:rPr>
              <a:t>); </a:t>
            </a:r>
            <a:r>
              <a:rPr lang="en-US" sz="1100" b="1" dirty="0">
                <a:solidFill>
                  <a:srgbClr val="006F4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prints 1000</a:t>
            </a:r>
            <a:endParaRPr lang="he-IL" sz="1100" b="1" dirty="0">
              <a:solidFill>
                <a:srgbClr val="006F4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/>
                <a:ea typeface="Consolas"/>
                <a:cs typeface="Consolas"/>
              </a:rPr>
              <a:t>bobAcc.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setBalance(500)</a:t>
            </a:r>
            <a:r>
              <a:rPr lang="en-US" sz="1100" dirty="0">
                <a:latin typeface="Consolas"/>
                <a:ea typeface="Consolas"/>
                <a:cs typeface="Consolas"/>
              </a:rPr>
              <a:t>; </a:t>
            </a: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656005CD-29CB-099A-8A12-27E05177283E}"/>
              </a:ext>
            </a:extLst>
          </p:cNvPr>
          <p:cNvSpPr/>
          <p:nvPr/>
        </p:nvSpPr>
        <p:spPr>
          <a:xfrm>
            <a:off x="5899633" y="2375358"/>
            <a:ext cx="3938610" cy="1048655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Setter methods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(AKA 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mutators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2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Used to facilitate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writing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the data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(fields) of objects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39F2E670-9399-B957-6175-6859C392E855}"/>
              </a:ext>
            </a:extLst>
          </p:cNvPr>
          <p:cNvSpPr/>
          <p:nvPr/>
        </p:nvSpPr>
        <p:spPr bwMode="auto">
          <a:xfrm>
            <a:off x="429384" y="3408877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Rounded Rectangular Callout 13">
            <a:extLst>
              <a:ext uri="{FF2B5EF4-FFF2-40B4-BE49-F238E27FC236}">
                <a16:creationId xmlns:a16="http://schemas.microsoft.com/office/drawing/2014/main" id="{C6D14A27-8B31-C761-0B31-84795025C8CF}"/>
              </a:ext>
            </a:extLst>
          </p:cNvPr>
          <p:cNvSpPr/>
          <p:nvPr/>
        </p:nvSpPr>
        <p:spPr>
          <a:xfrm>
            <a:off x="3811379" y="5120343"/>
            <a:ext cx="4742635" cy="1143399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solidFill>
            <a:srgbClr val="FFF9D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How much object data to expose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(class design issue)?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Consult the system’s 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requirements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Best practice: Expose as little as possible.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2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3C67A-4698-0AEA-0ECF-D980466472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5384C4-010D-156C-D616-6B370791AA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986" y="710876"/>
            <a:ext cx="5085985" cy="551149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72000" rIns="0" bIns="0" anchor="t" anchorCtr="0"/>
          <a:lstStyle/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1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spcBef>
                <a:spcPts val="8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Stores the next account ID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private static int nextAccountId = 1;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// Data of </a:t>
            </a:r>
            <a:r>
              <a:rPr lang="en-US" sz="1200" b="1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bank account (fields)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latin typeface="Consolas"/>
                <a:ea typeface="Consolas"/>
                <a:cs typeface="Consolas"/>
              </a:rPr>
              <a:t>private int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id</a:t>
            </a:r>
            <a:r>
              <a:rPr lang="en-US" sz="1100" dirty="0">
                <a:latin typeface="Consolas"/>
                <a:ea typeface="Consolas"/>
                <a:cs typeface="Consolas"/>
              </a:rPr>
              <a:t>;  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String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owner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</a:p>
          <a:p>
            <a:r>
              <a:rPr lang="en-US" sz="1100" dirty="0">
                <a:latin typeface="Consolas"/>
                <a:ea typeface="Consolas"/>
                <a:cs typeface="Consolas"/>
              </a:rPr>
              <a:t>    private double </a:t>
            </a:r>
            <a:r>
              <a:rPr lang="en-US" sz="1100" b="1" dirty="0">
                <a:latin typeface="Consolas"/>
                <a:ea typeface="Consolas"/>
                <a:cs typeface="Consolas"/>
              </a:rPr>
              <a:t>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;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1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1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Sets the balance of </a:t>
            </a:r>
            <a:r>
              <a:rPr lang="en-US" sz="1200" b="1" dirty="0">
                <a:solidFill>
                  <a:srgbClr val="4F76C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account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. */</a:t>
            </a:r>
            <a:endParaRPr lang="en-US" sz="11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100" b="1" dirty="0">
                <a:latin typeface="Consolas"/>
                <a:cs typeface="Consolas"/>
              </a:rPr>
              <a:t>setBalance</a:t>
            </a:r>
            <a:r>
              <a:rPr lang="en-US" sz="1100" dirty="0">
                <a:latin typeface="Consolas"/>
                <a:ea typeface="Consolas"/>
                <a:cs typeface="Consolas"/>
              </a:rPr>
              <a:t>()</a:t>
            </a:r>
            <a:endParaRPr lang="en-US" sz="11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</a:t>
            </a:r>
            <a:r>
              <a:rPr lang="en-US" sz="12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BankAccount methods</a:t>
            </a:r>
            <a:endParaRPr lang="en-US" sz="1100" dirty="0">
              <a:solidFill>
                <a:srgbClr val="006138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20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  <a:br>
              <a:rPr lang="en-US" sz="1100" dirty="0">
                <a:solidFill>
                  <a:srgbClr val="006138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413FA27-09D5-BD06-E2E4-F71AEED2A33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variables</a:t>
            </a:r>
            <a:endParaRPr kumimoji="0"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90580A1-1455-C3E9-5F75-F97C678FBDBF}"/>
              </a:ext>
            </a:extLst>
          </p:cNvPr>
          <p:cNvSpPr/>
          <p:nvPr/>
        </p:nvSpPr>
        <p:spPr bwMode="auto">
          <a:xfrm>
            <a:off x="427841" y="150855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8" name="Picture 6" descr="Open box - Free shipping and delivery icons">
            <a:extLst>
              <a:ext uri="{FF2B5EF4-FFF2-40B4-BE49-F238E27FC236}">
                <a16:creationId xmlns:a16="http://schemas.microsoft.com/office/drawing/2014/main" id="{6942E35F-62D2-7B23-75BC-F2FA67AA46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8339" y="1396407"/>
            <a:ext cx="383490" cy="38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8103D037-0C2A-B468-57B0-FD9AF3BD8917}"/>
              </a:ext>
            </a:extLst>
          </p:cNvPr>
          <p:cNvSpPr/>
          <p:nvPr/>
        </p:nvSpPr>
        <p:spPr>
          <a:xfrm>
            <a:off x="5802966" y="1410672"/>
            <a:ext cx="3226079" cy="4698027"/>
          </a:xfrm>
          <a:prstGeom prst="wedgeRoundRectCallout">
            <a:avLst>
              <a:gd name="adj1" fmla="val -24186"/>
              <a:gd name="adj2" fmla="val 48938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rtlCol="0" anchor="t" anchorCtr="0"/>
          <a:lstStyle/>
          <a:p>
            <a:pPr>
              <a:spcBef>
                <a:spcPts val="3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Static variables</a:t>
            </a:r>
            <a:endParaRPr lang="en-US" sz="1600" u="sng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Class-level, global variables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static: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Unlike fields,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not associated with any</a:t>
            </a:r>
            <a:b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       particular object</a:t>
            </a:r>
          </a:p>
          <a:p>
            <a:pPr>
              <a:spcBef>
                <a:spcPts val="24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Some classes use statics,</a:t>
            </a:r>
            <a:b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some don’t.</a:t>
            </a:r>
          </a:p>
          <a:p>
            <a:pPr>
              <a:spcBef>
                <a:spcPts val="600"/>
              </a:spcBef>
            </a:pPr>
            <a:endParaRPr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20963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46112</TotalTime>
  <Words>12550</Words>
  <Application>Microsoft Macintosh PowerPoint</Application>
  <PresentationFormat>On-screen Show (4:3)</PresentationFormat>
  <Paragraphs>1901</Paragraphs>
  <Slides>58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Arial</vt:lpstr>
      <vt:lpstr>Comic Sans MS</vt:lpstr>
      <vt:lpstr>Consolas</vt:lpstr>
      <vt:lpstr>Menlo</vt:lpstr>
      <vt:lpstr>Monaco</vt:lpstr>
      <vt:lpstr>Monotype Sorts</vt:lpstr>
      <vt:lpstr>Times New Roman</vt:lpstr>
      <vt:lpstr>Wingdings</vt:lpstr>
      <vt:lpstr>1_introcs</vt:lpstr>
      <vt:lpstr>PowerPoint Presentation</vt:lpstr>
      <vt:lpstr>Lecture plan</vt:lpstr>
      <vt:lpstr>Bank account</vt:lpstr>
      <vt:lpstr>Bank account: requirements</vt:lpstr>
      <vt:lpstr>Bank account: requirements</vt:lpstr>
      <vt:lpstr>Class API (public interface)</vt:lpstr>
      <vt:lpstr>Fields</vt:lpstr>
      <vt:lpstr>Getters / Setters</vt:lpstr>
      <vt:lpstr>Static variables</vt:lpstr>
      <vt:lpstr>Constructing new objects</vt:lpstr>
      <vt:lpstr>Constructing new objects</vt:lpstr>
      <vt:lpstr>Constructors</vt:lpstr>
      <vt:lpstr>The current object (this)</vt:lpstr>
      <vt:lpstr>Static methods</vt:lpstr>
      <vt:lpstr>Methods</vt:lpstr>
      <vt:lpstr>Methods</vt:lpstr>
      <vt:lpstr>Methods</vt:lpstr>
      <vt:lpstr>Methods</vt:lpstr>
      <vt:lpstr>Methods</vt:lpstr>
      <vt:lpstr>Methods</vt:lpstr>
      <vt:lpstr>Class design</vt:lpstr>
      <vt:lpstr>Class design (back to safety)</vt:lpstr>
      <vt:lpstr>Class design</vt:lpstr>
      <vt:lpstr>Class design</vt:lpstr>
      <vt:lpstr>Class design</vt:lpstr>
      <vt:lpstr>Class design</vt:lpstr>
      <vt:lpstr>Class design</vt:lpstr>
      <vt:lpstr>Class design</vt:lpstr>
      <vt:lpstr>Constructors (revisited)</vt:lpstr>
      <vt:lpstr>Constructors (revisited)</vt:lpstr>
      <vt:lpstr>The current object (revisited)</vt:lpstr>
      <vt:lpstr>The current object (revisited)</vt:lpstr>
      <vt:lpstr>Class design: Recap</vt:lpstr>
      <vt:lpstr>Class design: Recap</vt:lpstr>
      <vt:lpstr>Lecture plan</vt:lpstr>
      <vt:lpstr>Fractions</vt:lpstr>
      <vt:lpstr>Class API</vt:lpstr>
      <vt:lpstr>Creating and displaying objects</vt:lpstr>
      <vt:lpstr>Creating and displaying objects</vt:lpstr>
      <vt:lpstr>Fraction Constructor</vt:lpstr>
      <vt:lpstr>Fraction Constructor: Improved</vt:lpstr>
      <vt:lpstr>Fraction Constructor: Improved</vt:lpstr>
      <vt:lpstr>Fraction Constructor: Final</vt:lpstr>
      <vt:lpstr>Fraction Constructor: Final</vt:lpstr>
      <vt:lpstr>Fraction arithmetic methods</vt:lpstr>
      <vt:lpstr>Fraction arithmetic methods</vt:lpstr>
      <vt:lpstr>Fraction arithmetic methods</vt:lpstr>
      <vt:lpstr>Fraction arithmetic</vt:lpstr>
      <vt:lpstr>Fraction arithmetic</vt:lpstr>
      <vt:lpstr>Recap: The Fraction class</vt:lpstr>
      <vt:lpstr>Lecture plan</vt:lpstr>
      <vt:lpstr>Class abstraction (API)</vt:lpstr>
      <vt:lpstr>Class implementation</vt:lpstr>
      <vt:lpstr>Class abstraction (API)</vt:lpstr>
      <vt:lpstr>Class implementation</vt:lpstr>
      <vt:lpstr>Class implementation (complete)</vt:lpstr>
      <vt:lpstr>Recap: Procedural programming VS OOP</vt:lpstr>
      <vt:lpstr>Recap: Procedural programming VS OOP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1519</cp:revision>
  <cp:lastPrinted>2014-11-22T15:35:49Z</cp:lastPrinted>
  <dcterms:created xsi:type="dcterms:W3CDTF">2010-03-25T13:24:56Z</dcterms:created>
  <dcterms:modified xsi:type="dcterms:W3CDTF">2024-12-30T06:58:44Z</dcterms:modified>
  <cp:category/>
</cp:coreProperties>
</file>